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6"/>
  </p:notesMasterIdLst>
  <p:sldIdLst>
    <p:sldId id="256" r:id="rId3"/>
    <p:sldId id="257" r:id="rId4"/>
    <p:sldId id="270" r:id="rId5"/>
    <p:sldId id="276" r:id="rId6"/>
    <p:sldId id="268" r:id="rId7"/>
    <p:sldId id="274" r:id="rId8"/>
    <p:sldId id="287" r:id="rId9"/>
    <p:sldId id="273" r:id="rId10"/>
    <p:sldId id="275" r:id="rId11"/>
    <p:sldId id="277" r:id="rId12"/>
    <p:sldId id="278" r:id="rId13"/>
    <p:sldId id="285" r:id="rId14"/>
    <p:sldId id="286" r:id="rId15"/>
    <p:sldId id="279" r:id="rId16"/>
    <p:sldId id="280" r:id="rId17"/>
    <p:sldId id="281" r:id="rId18"/>
    <p:sldId id="282" r:id="rId19"/>
    <p:sldId id="258" r:id="rId20"/>
    <p:sldId id="271" r:id="rId21"/>
    <p:sldId id="283" r:id="rId22"/>
    <p:sldId id="269" r:id="rId23"/>
    <p:sldId id="265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60" d="100"/>
          <a:sy n="60" d="100"/>
        </p:scale>
        <p:origin x="-144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r>
              <a:rPr lang="en-US" baseline="0" dirty="0" smtClean="0"/>
              <a:t> for instruction and expected results and/or skills developed from learning.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</a:t>
            </a:r>
            <a:r>
              <a:rPr lang="en-US" baseline="0" dirty="0" smtClean="0"/>
              <a:t>vocabulary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to course,</a:t>
            </a:r>
            <a:r>
              <a:rPr lang="en-US" baseline="0" dirty="0" smtClean="0"/>
              <a:t> lecture,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</a:t>
            </a:r>
            <a:r>
              <a:rPr lang="en-US" baseline="0" dirty="0" smtClean="0"/>
              <a:t> opportunity for q</a:t>
            </a:r>
            <a:r>
              <a:rPr lang="en-US" dirty="0" smtClean="0"/>
              <a:t>uestions and discussions.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10/30/2014 7:45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10/30/2014 7:45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10/30/2014 7:45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10/30/2014 7:45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10/30/2014 7:45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10/30/2014 7:45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10/30/2014 7:45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10/30/2014 7:45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10/30/2014 7:45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10/30/2014 7:45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10/30/2014 7:45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10/30/2014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pl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pl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" TargetMode="External"/><Relationship Id="rId2" Type="http://schemas.openxmlformats.org/officeDocument/2006/relationships/hyperlink" Target="http://www.cde.ca.gov/re/c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lliamland.scusd.edu/parents" TargetMode="External"/><Relationship Id="rId5" Type="http://schemas.openxmlformats.org/officeDocument/2006/relationships/hyperlink" Target="http://www.capta.org/sections/programs/e-standards.cfm" TargetMode="External"/><Relationship Id="rId4" Type="http://schemas.openxmlformats.org/officeDocument/2006/relationships/hyperlink" Target="http://www.cgcs.org/Domain/3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bskids.org/games/rhym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imgres?imgurl&amp;imgrefurl=http://www.barnesandnoble.com/w/brown-bear-brown-bear-what-do-you-see-bill-martin-jr/1111575063?ean%3D9780805017441&amp;h=0&amp;w=0&amp;tbnid=6EwVZlj5ZK7AfM&amp;zoom=1&amp;tbnh=248&amp;tbnw=204&amp;docid=uajaKQYWP5JbBM&amp;hl=en&amp;tbm=isch&amp;ei=nNJNVKe4EYac8QHfz4CoCA&amp;ved=0CAQQsCUoAA" TargetMode="External"/><Relationship Id="rId3" Type="http://schemas.openxmlformats.org/officeDocument/2006/relationships/hyperlink" Target="http://www.google.com/url?sa=i&amp;rct=j&amp;q=&amp;esrc=s&amp;frm=1&amp;source=images&amp;cd=&amp;cad=rja&amp;uact=8&amp;ved=0CAcQjRw&amp;url=http://blogs.slj.com/afuse8production/2012/06/15/top-100-picture-books-12-green-eggs-and-ham-by-dr-seuss/&amp;ei=sNFNVJqGMYGR8gHHm4G4BA&amp;bvm=bv.77880786,d.aWw&amp;psig=AFQjCNEc8vx2hkGKFuQRAStmg8Qx_QyqWQ&amp;ust=1414472500423572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books.google.com/books?id=lLYOrikgtJoC&amp;printsec=frontcover" TargetMode="External"/><Relationship Id="rId5" Type="http://schemas.openxmlformats.org/officeDocument/2006/relationships/image" Target="../media/image9.jpeg"/><Relationship Id="rId10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bskids.org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00" y="4343400"/>
            <a:ext cx="72390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How Parents Can Support English Literacy at Home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Mandarin Immersion Program, Bergeson Elementary	</a:t>
            </a:r>
            <a:br>
              <a:rPr lang="en-US" dirty="0" smtClean="0"/>
            </a:br>
            <a:r>
              <a:rPr lang="en-US" dirty="0" smtClean="0"/>
              <a:t>MIP Coffee Talk, October 30,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Kindergarten &amp; First Grades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029200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8000" dirty="0"/>
              <a:t>Read with your child every day. </a:t>
            </a:r>
            <a:endParaRPr lang="en-US" sz="8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700" dirty="0" smtClean="0"/>
              <a:t>Discuss </a:t>
            </a:r>
            <a:r>
              <a:rPr lang="en-US" sz="7700" dirty="0"/>
              <a:t>the story, asking questions about ideas and details in the story. </a:t>
            </a:r>
            <a:endParaRPr lang="en-US" sz="77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700" dirty="0" smtClean="0"/>
              <a:t>Discuss the sequence of events.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200" dirty="0"/>
              <a:t>When reading literature, discuss the characters, setting, and major events in the story. </a:t>
            </a:r>
            <a:endParaRPr lang="en-US" sz="77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700" dirty="0" smtClean="0"/>
              <a:t>Use </a:t>
            </a:r>
            <a:r>
              <a:rPr lang="en-US" sz="7700" dirty="0"/>
              <a:t>complete sentences when talking about the content</a:t>
            </a:r>
            <a:r>
              <a:rPr lang="en-US" sz="7700" dirty="0" smtClean="0"/>
              <a:t>.</a:t>
            </a:r>
            <a:endParaRPr lang="en-US" sz="77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8000" dirty="0"/>
              <a:t>Talk about the parts of a book: the front cover, back cover, </a:t>
            </a:r>
            <a:r>
              <a:rPr lang="en-US" sz="8000" dirty="0" smtClean="0"/>
              <a:t>table of contents, glossary, and </a:t>
            </a:r>
            <a:r>
              <a:rPr lang="en-US" sz="8000" dirty="0"/>
              <a:t>title page of the book. </a:t>
            </a:r>
            <a:endParaRPr lang="en-US" sz="8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700" dirty="0" smtClean="0"/>
              <a:t>Discuss </a:t>
            </a:r>
            <a:r>
              <a:rPr lang="en-US" sz="7700" dirty="0"/>
              <a:t>the information that can be found in each of these parts.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8000" dirty="0"/>
              <a:t>Before reading identify the author and illustrator. </a:t>
            </a:r>
            <a:endParaRPr lang="en-US" sz="8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700" dirty="0" smtClean="0"/>
              <a:t>Discuss </a:t>
            </a:r>
            <a:r>
              <a:rPr lang="en-US" sz="7700" dirty="0"/>
              <a:t>their contributions to creating the book you are about to read.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8000" dirty="0" smtClean="0"/>
              <a:t>Read </a:t>
            </a:r>
            <a:r>
              <a:rPr lang="en-US" sz="8000" dirty="0"/>
              <a:t>recipes and cook together.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8000" dirty="0" smtClean="0"/>
              <a:t>Read </a:t>
            </a:r>
            <a:r>
              <a:rPr lang="en-US" sz="8000" dirty="0"/>
              <a:t>two books on the same topic (informational texts) or adventure stories (literature) and compare and contrast the basic similarities and differences</a:t>
            </a:r>
            <a:r>
              <a:rPr lang="en-US" sz="8000" dirty="0" smtClean="0"/>
              <a:t>.</a:t>
            </a:r>
            <a:endParaRPr lang="en-US" sz="8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8000" dirty="0"/>
              <a:t>Use technology to enhance your child’s interest in reading. </a:t>
            </a:r>
          </a:p>
          <a:p>
            <a:pPr lvl="1"/>
            <a:r>
              <a:rPr lang="en-US" sz="6400" dirty="0"/>
              <a:t>OC Library, </a:t>
            </a:r>
            <a:r>
              <a:rPr lang="en-US" sz="6400" i="1" dirty="0" err="1"/>
              <a:t>BookFlix</a:t>
            </a:r>
            <a:r>
              <a:rPr lang="en-US" sz="6400" dirty="0"/>
              <a:t>: </a:t>
            </a:r>
            <a:r>
              <a:rPr lang="en-US" sz="6400" u="sng" dirty="0">
                <a:hlinkClick r:id="rId2"/>
              </a:rPr>
              <a:t>www.ocpl.org</a:t>
            </a:r>
            <a:r>
              <a:rPr lang="en-US" sz="6400" dirty="0"/>
              <a:t>, click on </a:t>
            </a:r>
            <a:r>
              <a:rPr lang="en-US" sz="6400" i="1" dirty="0"/>
              <a:t>Kids</a:t>
            </a:r>
            <a:r>
              <a:rPr lang="en-US" sz="6400" dirty="0"/>
              <a:t>, then </a:t>
            </a:r>
            <a:r>
              <a:rPr lang="en-US" sz="6400" i="1" dirty="0"/>
              <a:t>Read</a:t>
            </a:r>
            <a:r>
              <a:rPr lang="en-US" sz="6400" dirty="0"/>
              <a:t>, then </a:t>
            </a:r>
            <a:r>
              <a:rPr lang="en-US" sz="6400" i="1" dirty="0" err="1"/>
              <a:t>BookFlix</a:t>
            </a:r>
            <a:r>
              <a:rPr lang="en-US" sz="6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Reading: Second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200" dirty="0"/>
              <a:t>Read with your child every day. </a:t>
            </a:r>
            <a:endParaRPr lang="en-US" sz="3200" dirty="0" smtClean="0"/>
          </a:p>
          <a:p>
            <a:pPr lvl="1"/>
            <a:r>
              <a:rPr lang="en-US" dirty="0" smtClean="0"/>
              <a:t>Discuss </a:t>
            </a:r>
            <a:r>
              <a:rPr lang="en-US" dirty="0"/>
              <a:t>the story or informational text, asking questions about ideas and details.  (</a:t>
            </a:r>
            <a:r>
              <a:rPr lang="en-US" i="1" dirty="0"/>
              <a:t>who, what, when, where, why</a:t>
            </a:r>
            <a:r>
              <a:rPr lang="en-US" dirty="0"/>
              <a:t> questions)  </a:t>
            </a:r>
          </a:p>
          <a:p>
            <a:pPr lvl="0"/>
            <a:r>
              <a:rPr lang="en-US" sz="3200" dirty="0"/>
              <a:t>Read fables and folktales from diverse cultures, and discuss the central message, moral, or lesson.  </a:t>
            </a:r>
          </a:p>
          <a:p>
            <a:pPr lvl="0"/>
            <a:r>
              <a:rPr lang="en-US" sz="3200" dirty="0"/>
              <a:t>When reading literature, discuss the differences in the points of view of characters. </a:t>
            </a:r>
            <a:endParaRPr lang="en-US" sz="3200" dirty="0" smtClean="0"/>
          </a:p>
          <a:p>
            <a:pPr lvl="0"/>
            <a:r>
              <a:rPr lang="en-US" sz="3200" dirty="0" smtClean="0"/>
              <a:t>When </a:t>
            </a:r>
            <a:r>
              <a:rPr lang="en-US" sz="3200" dirty="0"/>
              <a:t>reading informational texts, discuss the main purpose of the text and what the author wants to answer, explain, or describe</a:t>
            </a:r>
            <a:r>
              <a:rPr lang="en-US" sz="3200" dirty="0" smtClean="0"/>
              <a:t>.</a:t>
            </a:r>
            <a:endParaRPr lang="en-US" sz="3200" dirty="0"/>
          </a:p>
          <a:p>
            <a:pPr lvl="0"/>
            <a:r>
              <a:rPr lang="en-US" sz="3200" dirty="0"/>
              <a:t>Use technology to enhance your child’s interest in reading. </a:t>
            </a:r>
          </a:p>
          <a:p>
            <a:pPr lvl="1"/>
            <a:r>
              <a:rPr lang="en-US" sz="2800" dirty="0"/>
              <a:t>OC Library, </a:t>
            </a:r>
            <a:r>
              <a:rPr lang="en-US" sz="2800" i="1" dirty="0" err="1"/>
              <a:t>BookFlix</a:t>
            </a:r>
            <a:r>
              <a:rPr lang="en-US" sz="2800" dirty="0"/>
              <a:t>: </a:t>
            </a:r>
            <a:r>
              <a:rPr lang="en-US" sz="2800" u="sng" dirty="0">
                <a:hlinkClick r:id="rId2"/>
              </a:rPr>
              <a:t>www.ocpl.org</a:t>
            </a:r>
            <a:r>
              <a:rPr lang="en-US" sz="2800" dirty="0"/>
              <a:t>, click on </a:t>
            </a:r>
            <a:r>
              <a:rPr lang="en-US" sz="2800" i="1" dirty="0"/>
              <a:t>Kids</a:t>
            </a:r>
            <a:r>
              <a:rPr lang="en-US" sz="2800" dirty="0"/>
              <a:t>, then </a:t>
            </a:r>
            <a:r>
              <a:rPr lang="en-US" sz="2800" i="1" dirty="0"/>
              <a:t>Read</a:t>
            </a:r>
            <a:r>
              <a:rPr lang="en-US" sz="2800" dirty="0"/>
              <a:t>, then </a:t>
            </a:r>
            <a:r>
              <a:rPr lang="en-US" sz="2800" i="1" dirty="0" err="1"/>
              <a:t>BookFlix</a:t>
            </a:r>
            <a:r>
              <a:rPr lang="en-US" sz="2800" dirty="0" smtClean="0"/>
              <a:t>.</a:t>
            </a:r>
          </a:p>
          <a:p>
            <a:endParaRPr lang="en-US" sz="3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Reading: </a:t>
            </a:r>
            <a:r>
              <a:rPr lang="en-US" dirty="0" smtClean="0"/>
              <a:t>Third </a:t>
            </a:r>
            <a:r>
              <a:rPr lang="en-US" dirty="0"/>
              <a:t>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257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Read with your child daily. </a:t>
            </a:r>
            <a:endParaRPr lang="en-US" dirty="0" smtClean="0"/>
          </a:p>
          <a:p>
            <a:pPr lvl="1"/>
            <a:r>
              <a:rPr lang="en-US" dirty="0" smtClean="0"/>
              <a:t>Discuss </a:t>
            </a:r>
            <a:r>
              <a:rPr lang="en-US" dirty="0"/>
              <a:t>the story, asking questions about ideas </a:t>
            </a:r>
            <a:r>
              <a:rPr lang="en-US" dirty="0" smtClean="0"/>
              <a:t>&amp; details </a:t>
            </a:r>
            <a:r>
              <a:rPr lang="en-US" dirty="0"/>
              <a:t>in the story or informational text answering question referring explicitly to the text as a basis for answering questions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reading informational </a:t>
            </a:r>
            <a:r>
              <a:rPr lang="en-US" dirty="0" smtClean="0"/>
              <a:t>texts…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your child distinguish their own point of view from that of the author of a </a:t>
            </a:r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Compare </a:t>
            </a:r>
            <a:r>
              <a:rPr lang="en-US" dirty="0"/>
              <a:t>and contrast information from two different texts on the same topic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When </a:t>
            </a:r>
            <a:r>
              <a:rPr lang="en-US" dirty="0"/>
              <a:t>reading </a:t>
            </a:r>
            <a:r>
              <a:rPr lang="en-US" dirty="0" smtClean="0"/>
              <a:t>literature…</a:t>
            </a:r>
          </a:p>
          <a:p>
            <a:pPr lvl="1"/>
            <a:r>
              <a:rPr lang="en-US" dirty="0" smtClean="0"/>
              <a:t>Describe </a:t>
            </a:r>
            <a:r>
              <a:rPr lang="en-US" dirty="0"/>
              <a:t>the characters in a story (their traits, motivations, or feelings) </a:t>
            </a:r>
            <a:r>
              <a:rPr lang="en-US" dirty="0" smtClean="0"/>
              <a:t>&amp; explain how their actions contribute to the sequence of events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your child distinguish their own point of view from that of the narrator or those of the </a:t>
            </a:r>
            <a:r>
              <a:rPr lang="en-US" dirty="0" smtClean="0"/>
              <a:t>characters</a:t>
            </a:r>
            <a:endParaRPr lang="en-US" dirty="0"/>
          </a:p>
          <a:p>
            <a:pPr lvl="1"/>
            <a:r>
              <a:rPr lang="en-US" dirty="0" smtClean="0"/>
              <a:t>Compare </a:t>
            </a:r>
            <a:r>
              <a:rPr lang="en-US" dirty="0"/>
              <a:t>and contrast the themes, settings, and plots of stories written by the same author or similar characters (books in a </a:t>
            </a:r>
            <a:r>
              <a:rPr lang="en-US" dirty="0" smtClean="0"/>
              <a:t>series)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/>
              <a:t>Have your child read and recount stories, including fables, folktales, and myths from diverse cultures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6019800"/>
            <a:ext cx="8153400" cy="685800"/>
          </a:xfrm>
        </p:spPr>
        <p:txBody>
          <a:bodyPr/>
          <a:lstStyle/>
          <a:p>
            <a:pPr algn="l"/>
            <a:r>
              <a:rPr lang="en-US" dirty="0" smtClean="0"/>
              <a:t>* Read Aloud, **Read Along</a:t>
            </a:r>
          </a:p>
          <a:p>
            <a:r>
              <a:rPr lang="en-US" dirty="0" smtClean="0"/>
              <a:t>Source: </a:t>
            </a:r>
            <a:r>
              <a:rPr lang="en-US" i="1" dirty="0" smtClean="0"/>
              <a:t>California Common Core State Standards, Page 42</a:t>
            </a:r>
            <a:endParaRPr lang="en-US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79860815"/>
              </p:ext>
            </p:extLst>
          </p:nvPr>
        </p:nvGraphicFramePr>
        <p:xfrm>
          <a:off x="38100" y="609600"/>
          <a:ext cx="89154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065"/>
                <a:gridCol w="3852063"/>
                <a:gridCol w="4150272"/>
              </a:tblGrid>
              <a:tr h="834999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Literature: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sz="1600" baseline="0" dirty="0" smtClean="0"/>
                        <a:t>Stories, Dramas, &amp; Poetry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Informational Texts: </a:t>
                      </a:r>
                    </a:p>
                    <a:p>
                      <a:r>
                        <a:rPr lang="en-US" sz="1600" dirty="0" smtClean="0"/>
                        <a:t>Literary non-fiction, &amp; historical,</a:t>
                      </a:r>
                      <a:r>
                        <a:rPr lang="en-US" sz="1600" baseline="0" dirty="0" smtClean="0"/>
                        <a:t> scientific, &amp; technical texts</a:t>
                      </a:r>
                      <a:endParaRPr lang="en-US" sz="1600" dirty="0"/>
                    </a:p>
                  </a:txBody>
                  <a:tcPr/>
                </a:tc>
              </a:tr>
              <a:tr h="1148869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 in the Meadow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John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Langstaff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(traditional) (c1800)*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Boy, a Dog, and a Frog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Mercer Mayer (1967)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Pancakes for Breakfast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Tomie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DePaola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(1978)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Story, A Story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Gail E. Haley (1970)*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Kitten’s First Full Moon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Kevin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Henkes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(2004)*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 Five Senses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Aliki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(1962)**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Truck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Donald Crews (1980)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Read Signs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Hoban (1987)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Do You Do With a Tail Like This?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Steve Jenkins and Robin Page (2003)*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Amazing Whales!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Sarah L. Thomson (2005)*	</a:t>
                      </a:r>
                    </a:p>
                  </a:txBody>
                  <a:tcPr/>
                </a:tc>
              </a:tr>
              <a:tr h="167911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“Mix a Pancake” by Christina G. Rossetti (1893)**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Mr. Popper’s Penguins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Richard Atwater (1938)*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Little Bear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Else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Holmelund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Minarik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illustrated by Maurice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Sendak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(1957)**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Frog and Toad Together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Arnold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Lobel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(1971)**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Hi! Fly Guy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Tedd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Arnold (2006)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Tree Is a Plant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Clyde Robert Bulla, illustrated by Stacey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Schuett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(1960)**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Starfish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Edith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Thacher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Hurd (1962)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 the Water from Brook to Ocean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Arthur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Dorros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(1991)**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Seed to Pumpkin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Wendy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Pfeffer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illustrated by James Graham Hale (2004)*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People Learned to Fly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Fran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Hodgkins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True Kelley (2007)*	</a:t>
                      </a:r>
                    </a:p>
                  </a:txBody>
                  <a:tcPr/>
                </a:tc>
              </a:tr>
              <a:tr h="1325618">
                <a:tc>
                  <a:txBody>
                    <a:bodyPr/>
                    <a:lstStyle/>
                    <a:p>
                      <a:r>
                        <a:rPr lang="en-US" dirty="0" smtClean="0"/>
                        <a:t>2-3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“Who Has Seen the Wind?” by Christina G. Rossetti (1893)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Charlotte’s Web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E. B. White (1952)*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Sarah, Plain and Tall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Patricia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MacLachlan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(1985)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Tops and Bottoms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Janet Stevens (1995)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Poppleton</a:t>
                      </a: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Winter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Cynthia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Rylant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illustrated by Mark Teague (2001)	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Medieval Feast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Aliki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(1983)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Seed to Plant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Gail Gibbons (1991)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Story of Ruby Bridges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Robert Coles (1995)*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Drop of Water: A Book of Science and Wonder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Walter Wick (1997)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Moonshot: The Flight of Apollo 11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Brian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Floca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(2009)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5800" y="119399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Texts Illustrating the Complexity, Quality, and Range of Student Reading </a:t>
            </a:r>
            <a:r>
              <a:rPr lang="en-US" b="1" dirty="0" smtClean="0">
                <a:solidFill>
                  <a:schemeClr val="tx2"/>
                </a:solidFill>
              </a:rPr>
              <a:t>K–3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7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191000" y="2743200"/>
            <a:ext cx="4303713" cy="1673225"/>
          </a:xfrm>
        </p:spPr>
        <p:txBody>
          <a:bodyPr/>
          <a:lstStyle/>
          <a:p>
            <a:r>
              <a:rPr lang="en-US" dirty="0" smtClean="0"/>
              <a:t>Narrative</a:t>
            </a:r>
          </a:p>
          <a:p>
            <a:r>
              <a:rPr lang="en-US" dirty="0" smtClean="0"/>
              <a:t>Informational </a:t>
            </a:r>
          </a:p>
          <a:p>
            <a:r>
              <a:rPr lang="en-US" dirty="0" smtClean="0"/>
              <a:t>Opinion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pic>
        <p:nvPicPr>
          <p:cNvPr id="1027" name="Picture 3" descr="C:\Users\mcbarrosa\AppData\Local\Microsoft\Windows\Temporary Internet Files\Content.IE5\NLBGE97V\MP900442319[2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9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Writing: Kindergarten &amp; First Grades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Create </a:t>
            </a:r>
            <a:r>
              <a:rPr lang="en-US" sz="2600" dirty="0"/>
              <a:t>a family journal and write about special events together. </a:t>
            </a: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lvl="0"/>
            <a:r>
              <a:rPr lang="en-US" sz="2600" dirty="0"/>
              <a:t>Scrapbook your school year and write captions </a:t>
            </a:r>
            <a:r>
              <a:rPr lang="en-US" sz="2600" dirty="0" smtClean="0"/>
              <a:t>together about memorable events. </a:t>
            </a:r>
          </a:p>
          <a:p>
            <a:pPr marL="0" lvl="0" indent="0">
              <a:buNone/>
            </a:pPr>
            <a:endParaRPr lang="en-US" sz="2600" dirty="0"/>
          </a:p>
          <a:p>
            <a:pPr lvl="0"/>
            <a:r>
              <a:rPr lang="en-US" sz="2600" dirty="0"/>
              <a:t>Create shopping lists together before going to the grocery store. </a:t>
            </a:r>
            <a:endParaRPr lang="en-US" sz="2600" dirty="0" smtClean="0"/>
          </a:p>
          <a:p>
            <a:pPr marL="0" lvl="0" indent="0">
              <a:buNone/>
            </a:pPr>
            <a:endParaRPr lang="en-US" sz="2600" dirty="0"/>
          </a:p>
          <a:p>
            <a:pPr lvl="0"/>
            <a:r>
              <a:rPr lang="en-US" sz="2600" dirty="0"/>
              <a:t>Spell simple words phonetically, using letter/sound correspondences</a:t>
            </a:r>
            <a:r>
              <a:rPr lang="en-US" sz="2600" dirty="0" smtClean="0"/>
              <a:t>.</a:t>
            </a:r>
          </a:p>
          <a:p>
            <a:pPr marL="0" lvl="0" indent="0">
              <a:buNone/>
            </a:pPr>
            <a:endParaRPr lang="en-US" sz="2600" dirty="0" smtClean="0"/>
          </a:p>
          <a:p>
            <a:r>
              <a:rPr lang="en-US" sz="2800" dirty="0" smtClean="0"/>
              <a:t>Draw </a:t>
            </a:r>
            <a:r>
              <a:rPr lang="en-US" sz="2800" dirty="0"/>
              <a:t>with your child and tell a story about it. Model how to add details to your drawing and story.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Create </a:t>
            </a:r>
            <a:r>
              <a:rPr lang="en-US" sz="2800" dirty="0"/>
              <a:t>stories with your child or write informational pieces together about something your child learned &amp; publish them using digital tools.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With your child, write </a:t>
            </a:r>
            <a:r>
              <a:rPr lang="en-US" sz="2800" dirty="0" smtClean="0"/>
              <a:t>about </a:t>
            </a:r>
            <a:r>
              <a:rPr lang="en-US" sz="2800" dirty="0"/>
              <a:t>book </a:t>
            </a:r>
            <a:r>
              <a:rPr lang="en-US" sz="2800" dirty="0" smtClean="0"/>
              <a:t>you </a:t>
            </a:r>
            <a:r>
              <a:rPr lang="en-US" sz="2800" dirty="0"/>
              <a:t>just read stating your opinion about the book and a reason why others should read it or not.</a:t>
            </a:r>
          </a:p>
          <a:p>
            <a:pPr lvl="0"/>
            <a:endParaRPr lang="en-US" sz="2600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Writing: Second &amp; Third Grades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054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Have your child create a family journal &amp;</a:t>
            </a:r>
            <a:r>
              <a:rPr lang="en-US" dirty="0" smtClean="0"/>
              <a:t> </a:t>
            </a:r>
            <a:r>
              <a:rPr lang="en-US" dirty="0"/>
              <a:t>write about special events. </a:t>
            </a:r>
            <a:endParaRPr lang="en-US" dirty="0" smtClean="0"/>
          </a:p>
          <a:p>
            <a:pPr lvl="1"/>
            <a:r>
              <a:rPr lang="en-US" dirty="0"/>
              <a:t>Talk about writing, adding details to strengthen writing as needed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Have </a:t>
            </a:r>
            <a:r>
              <a:rPr lang="en-US" dirty="0"/>
              <a:t>them include detailed descriptions, a clear sequence of events, and dialogue. </a:t>
            </a:r>
            <a:r>
              <a:rPr lang="en-US" dirty="0" smtClean="0"/>
              <a:t>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story should have a sense of closure. (These could be written over the course of days.)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Scrapbook your school year &amp;</a:t>
            </a:r>
            <a:r>
              <a:rPr lang="en-US" dirty="0" smtClean="0"/>
              <a:t> </a:t>
            </a:r>
            <a:r>
              <a:rPr lang="en-US" dirty="0"/>
              <a:t>write detailed descriptions &amp;</a:t>
            </a:r>
            <a:r>
              <a:rPr lang="en-US" dirty="0" smtClean="0"/>
              <a:t> </a:t>
            </a:r>
            <a:r>
              <a:rPr lang="en-US" dirty="0"/>
              <a:t>speech bubbles to show dialogue.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Create a research project on an area of interest. Support your child’s research through digital tools, visits to the library, &amp;</a:t>
            </a:r>
            <a:r>
              <a:rPr lang="en-US" dirty="0" smtClean="0"/>
              <a:t> </a:t>
            </a:r>
            <a:r>
              <a:rPr lang="en-US" dirty="0"/>
              <a:t>excursions.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Write movie reviews after viewing a movie together uses examples from the movie to support the opinion.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/>
              <a:t>a blog recommending books </a:t>
            </a:r>
            <a:r>
              <a:rPr lang="en-US" dirty="0" smtClean="0"/>
              <a:t>&amp; movies </a:t>
            </a:r>
            <a:r>
              <a:rPr lang="en-US" dirty="0"/>
              <a:t>others should read or watch. Have your child state their opinions &amp;</a:t>
            </a:r>
            <a:r>
              <a:rPr lang="en-US" dirty="0" smtClean="0"/>
              <a:t> </a:t>
            </a:r>
            <a:r>
              <a:rPr lang="en-US" dirty="0"/>
              <a:t>supply reasons for the opinion then conclude the opinion piece.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124200" y="2743200"/>
            <a:ext cx="5370513" cy="1673225"/>
          </a:xfrm>
        </p:spPr>
        <p:txBody>
          <a:bodyPr/>
          <a:lstStyle/>
          <a:p>
            <a:r>
              <a:rPr lang="en-US" dirty="0" smtClean="0"/>
              <a:t>Comprehension &amp; </a:t>
            </a:r>
            <a:r>
              <a:rPr lang="en-US" dirty="0" smtClean="0"/>
              <a:t>Collaboration</a:t>
            </a:r>
            <a:endParaRPr lang="en-US" dirty="0" smtClean="0"/>
          </a:p>
          <a:p>
            <a:r>
              <a:rPr lang="en-US" dirty="0" smtClean="0"/>
              <a:t>Presentation of Knowledge &amp; Ideas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&amp; Listening</a:t>
            </a:r>
            <a:endParaRPr lang="en-US" dirty="0"/>
          </a:p>
        </p:txBody>
      </p:sp>
      <p:pic>
        <p:nvPicPr>
          <p:cNvPr id="2050" name="Picture 2" descr="C:\Users\mcbarrosa\AppData\Local\Microsoft\Windows\Temporary Internet Files\Content.IE5\4GTMR1K2\MP9004278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2209800" cy="164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6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Speaking &amp; Listening:</a:t>
            </a:r>
            <a:br>
              <a:rPr lang="en-US" sz="3600" dirty="0" smtClean="0"/>
            </a:br>
            <a:r>
              <a:rPr lang="en-US" sz="3600" dirty="0" smtClean="0"/>
              <a:t>Kindergarten &amp; First Grades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Listen </a:t>
            </a:r>
            <a:r>
              <a:rPr lang="en-US" dirty="0"/>
              <a:t>to your child talking about the books they </a:t>
            </a:r>
            <a:r>
              <a:rPr lang="en-US" dirty="0" smtClean="0"/>
              <a:t>read &amp; ask questions.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Ask </a:t>
            </a:r>
            <a:r>
              <a:rPr lang="en-US" dirty="0"/>
              <a:t>them to tell you about their day at school and tell them about your </a:t>
            </a:r>
            <a:r>
              <a:rPr lang="en-US" dirty="0" smtClean="0"/>
              <a:t>day.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Share stories, events of the day or future plans </a:t>
            </a:r>
            <a:r>
              <a:rPr lang="en-US" dirty="0"/>
              <a:t>at the dinner table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Speaking &amp; Listening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Second &amp; Third Grades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47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4400" dirty="0"/>
              <a:t>Listen to your child talking about information they learn from books and other media.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400" dirty="0"/>
              <a:t>Have your child record him/herself telling a story or recounting an experience with appropriate and relevant, descriptive details using digital media.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400" dirty="0" smtClean="0"/>
              <a:t>Listen </a:t>
            </a:r>
            <a:r>
              <a:rPr lang="en-US" sz="4400" dirty="0"/>
              <a:t>to your child talking about information they learn from books and other media. Ask questions about the main idea and key details.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400" dirty="0"/>
              <a:t>Using digital media have your child record him/herself presenting information from a research project. The presentation should include ideas organized around major points of information, a logical sequence, supporting details and a strong conclusion. </a:t>
            </a:r>
          </a:p>
          <a:p>
            <a:pPr marL="0" indent="0">
              <a:buNone/>
            </a:pPr>
            <a:endParaRPr lang="en-US" sz="4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400" dirty="0"/>
              <a:t>Ask them to tell you about their day at school and tell them about your day and share stories at the dinner table.</a:t>
            </a:r>
          </a:p>
          <a:p>
            <a:pPr marL="0" lv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16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838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English Language Arts &amp; Literacy in History/Social Sciences, Science, &amp; Technical Subjects </a:t>
            </a:r>
            <a:endParaRPr lang="en-US" sz="32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381000" y="1752599"/>
            <a:ext cx="4114800" cy="4408967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Reading Standards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Reading Literature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Reading Informational Texts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Foundational Skills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Writing Standards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Opinion pieces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Informational/Explanatory pieces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Narrative pieces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Speaking &amp; Listening Standards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Comprehension &amp; Collaborations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Presentation of Knowledge &amp; Ideas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Language Standards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Conventions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How Language Works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Vocabulary Acquisition &amp; Use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0" y="1752599"/>
            <a:ext cx="4070499" cy="4408967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Major Shifts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 smtClean="0"/>
              <a:t>Regular practice with </a:t>
            </a:r>
            <a:r>
              <a:rPr lang="en-US" sz="2900" u="sng" dirty="0" smtClean="0"/>
              <a:t>complex texts </a:t>
            </a:r>
            <a:r>
              <a:rPr lang="en-US" sz="2900" dirty="0" smtClean="0"/>
              <a:t>&amp; its </a:t>
            </a:r>
            <a:r>
              <a:rPr lang="en-US" sz="2900" u="sng" dirty="0" smtClean="0"/>
              <a:t>academic language</a:t>
            </a:r>
            <a:r>
              <a:rPr lang="en-US" sz="2900" dirty="0" smtClean="0"/>
              <a:t>.</a:t>
            </a:r>
          </a:p>
          <a:p>
            <a:pPr marL="365760" lvl="1" indent="0">
              <a:buNone/>
            </a:pPr>
            <a:endParaRPr lang="en-US" sz="29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 smtClean="0"/>
              <a:t>Reading, writing, &amp; speaking grounded in </a:t>
            </a:r>
            <a:r>
              <a:rPr lang="en-US" sz="2900" u="sng" dirty="0" smtClean="0"/>
              <a:t>evidence from text</a:t>
            </a:r>
            <a:r>
              <a:rPr lang="en-US" sz="2900" dirty="0" smtClean="0"/>
              <a:t>, both from literary &amp; informational.</a:t>
            </a:r>
          </a:p>
          <a:p>
            <a:pPr marL="365760" lvl="1" indent="0">
              <a:buNone/>
            </a:pPr>
            <a:endParaRPr lang="en-US" sz="29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u="sng" dirty="0" smtClean="0"/>
              <a:t>Building knowledge </a:t>
            </a:r>
            <a:r>
              <a:rPr lang="en-US" sz="2900" dirty="0" smtClean="0"/>
              <a:t>through </a:t>
            </a:r>
            <a:r>
              <a:rPr lang="en-US" sz="2900" u="sng" dirty="0" smtClean="0"/>
              <a:t>content-rich nonfiction</a:t>
            </a:r>
            <a:r>
              <a:rPr lang="en-US" sz="29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438400" y="2743200"/>
            <a:ext cx="6056313" cy="1673225"/>
          </a:xfrm>
        </p:spPr>
        <p:txBody>
          <a:bodyPr/>
          <a:lstStyle/>
          <a:p>
            <a:r>
              <a:rPr lang="en-US" dirty="0" smtClean="0"/>
              <a:t>Conventions of Standard English</a:t>
            </a:r>
          </a:p>
          <a:p>
            <a:r>
              <a:rPr lang="en-US" dirty="0" smtClean="0"/>
              <a:t>Knowledge of Language</a:t>
            </a:r>
          </a:p>
          <a:p>
            <a:r>
              <a:rPr lang="en-US" dirty="0" smtClean="0"/>
              <a:t>Vocabulary Acquisition and Use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pic>
        <p:nvPicPr>
          <p:cNvPr id="3076" name="Picture 4" descr="C:\Users\mcbarrosa\AppData\Local\Microsoft\Windows\Temporary Internet Files\Content.IE5\NLBGE97V\MC9000480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1523390" cy="182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6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Language: Kindergarten &amp; First Grades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81600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When writing, discuss and model the following conventions: use of upper- and lower-case letters, capitalization of the first word in a sentence, and punctuation (. ! ?)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Play sorting games. Sort common objects into categories (e.g., shapes, food) to develop a sense of the concepts the categories represent.</a:t>
            </a:r>
          </a:p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Play games around the concept of opposites (antonyms) and the same (synonyms).</a:t>
            </a:r>
          </a:p>
          <a:p>
            <a:pPr>
              <a:buFont typeface="Wingdings" pitchFamily="2" charset="2"/>
              <a:buChar char="Ø"/>
            </a:pPr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Talk </a:t>
            </a:r>
            <a:r>
              <a:rPr lang="en-US" dirty="0"/>
              <a:t>about unfamiliar words encountered in the environment, speech, and books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Language: Second &amp; Third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81600"/>
          </a:xfrm>
        </p:spPr>
        <p:txBody>
          <a:bodyPr>
            <a:normAutofit fontScale="55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3300" dirty="0"/>
              <a:t>When writing, discuss and model the following conventions: </a:t>
            </a:r>
            <a:endParaRPr lang="en-US" sz="3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Grade 2-capitalization </a:t>
            </a:r>
            <a:r>
              <a:rPr lang="en-US" dirty="0"/>
              <a:t>of holidays, product names, and geographic names; commas in greetings &amp; closing letters; apostrophe to form possessives and contractions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Grade 3-capitalization </a:t>
            </a:r>
            <a:r>
              <a:rPr lang="en-US" dirty="0"/>
              <a:t>of titles, commas in addresses, commas and quotations marks in dialogue, possessives, spelling patterns.</a:t>
            </a:r>
          </a:p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300" dirty="0"/>
              <a:t>Talk about unknown and multiple-meaning words encountered in the environment, speech, and books. Use glossaries and beginning dictionaries, both digital and print, to determine and clarify the meanings of words and phrases.</a:t>
            </a:r>
          </a:p>
          <a:p>
            <a:pPr marL="0" indent="0">
              <a:buNone/>
            </a:pPr>
            <a:endParaRPr lang="en-US" sz="33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300" dirty="0"/>
              <a:t>Play games around the concept of using root words as clues to the meaning of an unknown/unfamiliar word. (</a:t>
            </a:r>
            <a:r>
              <a:rPr lang="en-US" sz="3300" i="1" dirty="0"/>
              <a:t>addition, additional</a:t>
            </a:r>
            <a:r>
              <a:rPr lang="en-US" sz="3300" dirty="0"/>
              <a:t>)</a:t>
            </a:r>
          </a:p>
          <a:p>
            <a:pPr marL="0" indent="0">
              <a:buNone/>
            </a:pPr>
            <a:endParaRPr lang="en-US" sz="33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300" dirty="0"/>
              <a:t>Talk about unfamiliar and multiple-meaning words and phrases encountered in the environment, speech, and books. Discuss literal and non-literal meanings of words and phrases in context.</a:t>
            </a:r>
          </a:p>
          <a:p>
            <a:pPr marL="0" indent="0">
              <a:buNone/>
            </a:pPr>
            <a:endParaRPr lang="en-US" sz="3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300" dirty="0"/>
              <a:t>Play games around the concept of parts of speech (nouns, pronouns, verbs, adjectives, and adverbs), regular and irregular plural nouns, abstract nouns (</a:t>
            </a:r>
            <a:r>
              <a:rPr lang="en-US" sz="3300" i="1" dirty="0"/>
              <a:t>childhood</a:t>
            </a:r>
            <a:r>
              <a:rPr lang="en-US" sz="3300" dirty="0"/>
              <a:t>), simple verb tenses, comparatives and superlatives.</a:t>
            </a:r>
            <a:endParaRPr 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California Common Core </a:t>
            </a:r>
            <a:r>
              <a:rPr lang="en-US" dirty="0"/>
              <a:t>State Standards: </a:t>
            </a:r>
            <a:r>
              <a:rPr lang="en-US" dirty="0">
                <a:hlinkClick r:id="rId2"/>
              </a:rPr>
              <a:t>http://www.cde.ca.gov/re/cc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Common Core Standards: </a:t>
            </a:r>
            <a:r>
              <a:rPr lang="en-US" dirty="0" smtClean="0">
                <a:hlinkClick r:id="rId3"/>
              </a:rPr>
              <a:t>www.corestandards.org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Council of Great City </a:t>
            </a:r>
            <a:r>
              <a:rPr lang="en-US" dirty="0"/>
              <a:t>Schools-Parents Roadmap: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www.cgcs.org/Domain/36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PTA Resources </a:t>
            </a:r>
            <a:r>
              <a:rPr lang="en-US" dirty="0"/>
              <a:t>for Parents: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www.capta.org/sections/programs/e-standards.cfm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Sacramento City Unified District – Parent Guides: </a:t>
            </a:r>
            <a:r>
              <a:rPr lang="en-US" u="sng" dirty="0">
                <a:hlinkClick r:id="rId6"/>
              </a:rPr>
              <a:t>http://williamland.scusd.edu/parents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is the key!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362200" y="1796160"/>
            <a:ext cx="6400800" cy="4376039"/>
          </a:xfrm>
        </p:spPr>
        <p:txBody>
          <a:bodyPr>
            <a:normAutofit/>
          </a:bodyPr>
          <a:lstStyle/>
          <a:p>
            <a:r>
              <a:rPr lang="en-US" dirty="0" smtClean="0"/>
              <a:t>The one conclusion most supported by research…Students that are given more time to read do better than students who have little time to read. </a:t>
            </a:r>
            <a:r>
              <a:rPr lang="en-US" sz="1600" dirty="0" smtClean="0"/>
              <a:t>(</a:t>
            </a:r>
            <a:r>
              <a:rPr lang="en-US" sz="1600" dirty="0" err="1" smtClean="0"/>
              <a:t>Krashen</a:t>
            </a:r>
            <a:r>
              <a:rPr lang="en-US" sz="1600" dirty="0" smtClean="0"/>
              <a:t>, 2004)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Students </a:t>
            </a:r>
            <a:r>
              <a:rPr lang="en-US" dirty="0"/>
              <a:t>w</a:t>
            </a:r>
            <a:r>
              <a:rPr lang="en-US" dirty="0" smtClean="0"/>
              <a:t>ho read the most not only develop mature vocabularies, they also perform better on reading exams. </a:t>
            </a:r>
            <a:r>
              <a:rPr lang="en-US" sz="1600" dirty="0" smtClean="0"/>
              <a:t>(Anderson, Wilson, &amp; Fielding, 1988)</a:t>
            </a:r>
          </a:p>
        </p:txBody>
      </p:sp>
      <p:pic>
        <p:nvPicPr>
          <p:cNvPr id="1026" name="Picture 2" descr="C:\Users\mcbarrosa\AppData\Local\Microsoft\Windows\Temporary Internet Files\Content.IE5\OU3CM3S5\MC9004339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8119">
            <a:off x="6102116" y="-23375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7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48101" y="2743200"/>
            <a:ext cx="6743499" cy="3657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Concepts of Print</a:t>
            </a:r>
          </a:p>
          <a:p>
            <a:r>
              <a:rPr lang="en-US" sz="2400" dirty="0" smtClean="0"/>
              <a:t>The Alphabetic Principle</a:t>
            </a:r>
          </a:p>
          <a:p>
            <a:r>
              <a:rPr lang="en-US" sz="2400" dirty="0" smtClean="0"/>
              <a:t>Basic Conventions of the English Writing System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Resource: Common Core Standards, Appendix A, </a:t>
            </a:r>
            <a:r>
              <a:rPr lang="en-US" sz="2400" i="1" dirty="0" smtClean="0"/>
              <a:t>Foundational Skills</a:t>
            </a:r>
            <a:r>
              <a:rPr lang="en-US" sz="2400" dirty="0" smtClean="0"/>
              <a:t> (17-22). www.corestandards.org </a:t>
            </a:r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Foundational Literacy Skills</a:t>
            </a:r>
            <a:endParaRPr lang="en-US" dirty="0"/>
          </a:p>
        </p:txBody>
      </p:sp>
      <p:pic>
        <p:nvPicPr>
          <p:cNvPr id="6147" name="Picture 3" descr="C:\Users\mcbarrosa\AppData\Local\Microsoft\Windows\Temporary Internet Files\Content.IE5\NLBGE97V\MP9003995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30016"/>
            <a:ext cx="1714701" cy="214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9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Foundational Skills: </a:t>
            </a:r>
            <a:br>
              <a:rPr lang="en-US" dirty="0" smtClean="0"/>
            </a:br>
            <a:r>
              <a:rPr lang="en-US" dirty="0" smtClean="0"/>
              <a:t>Kindergarten &amp; First Grades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114800" cy="5116033"/>
          </a:xfrm>
        </p:spPr>
        <p:txBody>
          <a:bodyPr>
            <a:normAutofit fontScale="25000" lnSpcReduction="20000"/>
          </a:bodyPr>
          <a:lstStyle/>
          <a:p>
            <a:r>
              <a:rPr lang="en-US" sz="7500" dirty="0" smtClean="0"/>
              <a:t>Name and write letters 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7500" dirty="0" smtClean="0"/>
              <a:t>Recognize and produce rhyming words: learning about patterns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6100" dirty="0" smtClean="0"/>
              <a:t>Play </a:t>
            </a:r>
            <a:r>
              <a:rPr lang="en-US" sz="6100" dirty="0"/>
              <a:t>rhyming games…what rhymes with cat? (hat, mat, pat, sat</a:t>
            </a:r>
            <a:r>
              <a:rPr lang="en-US" sz="6100" dirty="0" smtClean="0"/>
              <a:t>)</a:t>
            </a:r>
            <a:endParaRPr lang="en-US" sz="7500" dirty="0" smtClean="0"/>
          </a:p>
          <a:p>
            <a:r>
              <a:rPr lang="en-US" sz="7500" dirty="0" smtClean="0"/>
              <a:t>Play phonological word games </a:t>
            </a:r>
          </a:p>
          <a:p>
            <a:r>
              <a:rPr lang="en-US" sz="7500" dirty="0" smtClean="0"/>
              <a:t>Segment words (“cat” broken down into individual sounds /k/ /a/ /t/</a:t>
            </a:r>
          </a:p>
          <a:p>
            <a:r>
              <a:rPr lang="en-US" sz="7500" dirty="0" smtClean="0"/>
              <a:t>Blend letters into words (parts to whole)</a:t>
            </a:r>
          </a:p>
          <a:p>
            <a:r>
              <a:rPr lang="en-US" sz="7500" dirty="0" smtClean="0"/>
              <a:t>Model reading books with your child tracking left to right, top to bottom, and page by page. Point out that spoken words are represented in written language on the page.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447800"/>
            <a:ext cx="4648199" cy="5257799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/>
              <a:t>Know spelling of consonant sound digraphs, read words with inflectional endings, rhyming words, vowel team conventions </a:t>
            </a:r>
            <a:endParaRPr lang="en-US" sz="1800" dirty="0"/>
          </a:p>
          <a:p>
            <a:pPr lvl="1"/>
            <a:r>
              <a:rPr lang="en-US" sz="1400" i="1" dirty="0"/>
              <a:t>Bingo Games</a:t>
            </a:r>
            <a:r>
              <a:rPr lang="en-US" sz="1400" dirty="0"/>
              <a:t> </a:t>
            </a:r>
          </a:p>
          <a:p>
            <a:pPr lvl="0"/>
            <a:r>
              <a:rPr lang="en-US" sz="1800" dirty="0" smtClean="0"/>
              <a:t>Recognize </a:t>
            </a:r>
            <a:r>
              <a:rPr lang="en-US" sz="1800" dirty="0"/>
              <a:t>and produce rhyming words: </a:t>
            </a:r>
            <a:endParaRPr lang="en-US" sz="1800" dirty="0" smtClean="0"/>
          </a:p>
          <a:p>
            <a:pPr lvl="1"/>
            <a:r>
              <a:rPr lang="en-US" sz="1400" dirty="0" smtClean="0"/>
              <a:t>Read </a:t>
            </a:r>
            <a:r>
              <a:rPr lang="en-US" sz="1400" dirty="0"/>
              <a:t>rhyming books and poetry</a:t>
            </a:r>
          </a:p>
          <a:p>
            <a:pPr lvl="1"/>
            <a:r>
              <a:rPr lang="en-US" sz="1400" dirty="0"/>
              <a:t>Rhyming games online: </a:t>
            </a:r>
            <a:r>
              <a:rPr lang="en-US" sz="1400" u="sng" dirty="0">
                <a:hlinkClick r:id="rId3"/>
              </a:rPr>
              <a:t>http://pbskids.org/games/rhyming</a:t>
            </a:r>
            <a:r>
              <a:rPr lang="en-US" sz="1400" dirty="0"/>
              <a:t>   </a:t>
            </a:r>
          </a:p>
          <a:p>
            <a:pPr lvl="1"/>
            <a:r>
              <a:rPr lang="en-US" sz="1400" dirty="0" smtClean="0"/>
              <a:t>Rhyming cards/jars</a:t>
            </a:r>
          </a:p>
          <a:p>
            <a:pPr lvl="1"/>
            <a:r>
              <a:rPr lang="en-US" sz="1400" dirty="0" smtClean="0"/>
              <a:t>Create </a:t>
            </a:r>
            <a:r>
              <a:rPr lang="en-US" sz="1400" dirty="0"/>
              <a:t>poetry with rhyming words</a:t>
            </a:r>
            <a:r>
              <a:rPr lang="en-US" sz="1400" dirty="0" smtClean="0"/>
              <a:t>.</a:t>
            </a:r>
            <a:endParaRPr lang="en-US" sz="1400" dirty="0"/>
          </a:p>
          <a:p>
            <a:pPr lvl="0"/>
            <a:r>
              <a:rPr lang="en-US" sz="1800" dirty="0"/>
              <a:t>Play phonological word games: </a:t>
            </a:r>
          </a:p>
          <a:p>
            <a:pPr lvl="1"/>
            <a:r>
              <a:rPr lang="en-US" sz="1400" dirty="0"/>
              <a:t>Give a word </a:t>
            </a:r>
            <a:r>
              <a:rPr lang="en-US" sz="1400" dirty="0" smtClean="0"/>
              <a:t>&amp; have </a:t>
            </a:r>
            <a:r>
              <a:rPr lang="en-US" sz="1400" dirty="0"/>
              <a:t>child identify the initial </a:t>
            </a:r>
            <a:r>
              <a:rPr lang="en-US" sz="1400" dirty="0" smtClean="0"/>
              <a:t>sound, final, medial </a:t>
            </a:r>
            <a:r>
              <a:rPr lang="en-US" sz="1400" dirty="0"/>
              <a:t>sounds.</a:t>
            </a:r>
          </a:p>
          <a:p>
            <a:pPr lvl="1"/>
            <a:r>
              <a:rPr lang="en-US" sz="1400" dirty="0" smtClean="0"/>
              <a:t>Add or </a:t>
            </a:r>
            <a:r>
              <a:rPr lang="en-US" sz="1400" dirty="0"/>
              <a:t>substitute individual sounds in simple, one-syllable words to make new words. </a:t>
            </a:r>
          </a:p>
          <a:p>
            <a:r>
              <a:rPr lang="en-US" sz="1800" dirty="0" smtClean="0"/>
              <a:t>Model </a:t>
            </a:r>
            <a:r>
              <a:rPr lang="en-US" sz="1800" dirty="0"/>
              <a:t>reading books with your child. Point out the features of a sentence (e.g., first word, capitalization, ending punctuation).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Rhyming Books: </a:t>
            </a:r>
            <a:br>
              <a:rPr lang="en-US" dirty="0" smtClean="0"/>
            </a:br>
            <a:r>
              <a:rPr lang="en-US" sz="3600" dirty="0" smtClean="0"/>
              <a:t>Understanding &amp; playing with language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6271">
            <a:off x="477012" y="4006634"/>
            <a:ext cx="26765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s://encrypted-tbn0.gstatic.com/images?q=tbn:ANd9GcT_H6-KoAQsnang919mB9dCoZPaCvaE-Em6mQxVRckBtaME_T3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6815">
            <a:off x="6593447" y="3891687"/>
            <a:ext cx="1861596" cy="254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ront 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1757">
            <a:off x="629341" y="1543566"/>
            <a:ext cx="1826993" cy="2207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Front Cover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9181">
            <a:off x="6507746" y="1654277"/>
            <a:ext cx="2120016" cy="171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encrypted-tbn0.gstatic.com/images?q=tbn:ANd9GcQSvV-Sf0vWlS5RkQf0YZgJQUPTCTbKFbN-jax_0hoxCrQmWnHmhDoonsdZ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36304"/>
            <a:ext cx="2286000" cy="277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data:image/jpeg;base64,/9j/4AAQSkZJRgABAQAAAQABAAD/2wCEAAkGBhISERUUExQVFRQWFx4aGBgXGBceHhsfFxgaHB0ZGhwcHCYeHBkkHhkcIS8gIycpLC0sGR8xNTAqNSYrLCkBCQoKDgwOGg8PGiwkHyQ1NDYsLywvKiwtLC4sLC0pLC4sLDQ0LywsLCwtLC8qNCwsLCwsLCwsLCwsKiwsLCwsLP/AABEIAN0A5AMBIgACEQEDEQH/xAAcAAACAwEBAQEAAAAAAAAAAAAABQMEBgIBBwj/xABEEAACAQIEBAQDBAcGBQQDAAABAhEAAwQSITEFBkFREyJhcTKBkRQjobEHQlJiwdHwFRZygpLhJDNDsvFTY3OiJcLS/8QAGwEAAgMBAQEAAAAAAAAAAAAABAUAAQMCBgf/xAA1EQABBAAEAwYGAQMFAQAAAAABAAIDEQQSITEFQVETYXGRofAiMoGxwdEUBiNCFTNS4fEW/9oADAMBAAIRAxEAPwD6LRRUVzEorKpYBnnKO8CTHyr52BafqWiqt/iaJdt2j8dycv8AlE6/wq1VkEbqyCN0UUUvv8fw6XPDa4oeQI13OwJAgfOo1pdsFA0u2CYUUUVSpFFFFRRFFFFRRFFRLiULlARnABK9QDsfwri1j7bKzBxlVirE6AFTBBmrylXRViiiiqVIoqDH4wWrT3GkhBJA3PoKmUzHrV0atStLXtFV8BjlupnUEDMy6/uMVn20qxVEEGirIINFFFRfaVz+HmGfLmy9YmJ+tRLxNDeNkfGEzntBMR77H51eUqAE8laoooqlSKKrWccGu3LYBm3lk9DnBIj6VZqyCN1ZBG6KKr8Qxq2bT3GkhBJjf2FTq0ipRq1K0te0UUVSpFZvmXDNcvpkMPbsvcT/ABKyEfWCPnWkqqcAPGF6TIt5I6atmn3rSJ+R1rSJ+R2ZZdLpvXLOLIIzX7du2D0UKwb6sT9KfcQ48li4VuAqvhl1foxWZT/FAEe9S8S4ULltEUhMjo6wNBkMwAPSap8xILr2LESXuZz6Lb1P1mPrW+ZshF7a/QLfMyRwsaa/Qbqy+Ju/YzcYAXfBLQOhyk6e1KB9xaw5tWrT27hTOz6uzORqO53M9IrUkUpwfK9i1cFxQ2hJVSxKqTuVHQ1xHI0A2s45GgG/JVMbZvPjSlu6bam0rMQAT5XYALOgJnU0cS45eW4SgTwLdxLdwn4pYjNHYDMB704GBXxvF1zZMkdIzZvrS/iHK1q87OWuLmIJCtCkrsxEbxXTZGEjNtXRdMkYSM40A6KHiuPxX2hrVjJAtByzjQatPuTAH9TRi+N3jYw9yyoz3mAynbVG/AET7Cmn9nDxnuSfPbCFekAkz761EvBlC2FUkLYaV6zCkQT86oPj002/X7VB8dDTb105/WlX4bjb727ytkN+0xUEfCxygqfxiouE8YfEXgIKC2h8VSP+oTAX2AUn50yt4dLPi3NfMS7yeygGO2gqpy1bJtNdYQ19zcI7A6KP9IH1qEtyucB4flS2lrnV4eJ3VPmO/wDZ71vEgTKPbb1MZkn/ADClPDsI5YYJ5/5gvXD3XIjR830+VbLE4RLgAcZgGDAeqmQa9GETxDcyjOVClvQGQPxq2zhrKrX3Xkum4gNZlrX3XlZWa45x66t51tllFvLAW3nDswnKzfqiCBp61d4rj8T462rAQTazkvssMRP5CPWrV7g7faBet3CkwLixIcDb2MaTVk4AeN4smfDyR0+LNPvU7SMVoNvVTtIxVAbevvVIuLXTieHrdzMhgEqp0Y5spB/dnWnlvh0WfB8S58OXxJ8/vPeoL3BF+zfZ0JVREE6nRw1Mq4fJpTdrKzfJ8NN2s/illODhrGEDIxZ71zKoc+VSXZZ/Ak9zTnhOLulns3spuW4OZRAZXmDHQ6ERRa4Gn2YWLnnXWSNNcxaR2IJqXhfCUsAhMxLGWZjLHtJ9BXUkjHB172upJGuzHmT79OSQ8XJTFXcQu9gWpHdWzBx9CD8qOFWiMTZusCHxAvMZ6L5Cg+SgfWtBb4aoe6583i5ZBAiFXLHqDPWucZw7Pds3AY8ItpG4ZYj06V12wrL3fjbzXfbisvdV/TbzStuOXvGQgJ9na8bQP6xIkT6AsNPb1ov2bz411t3TbTw7bNAk6EgKJ0E6z7VYucrWTd8TNcB8QXAobyhpBJCx1jWmK4FReN3XMyBCOkKSZ99aoyMHy9Oi5MjB8vTos1juJ3rWKvC0qedrSF3nKpKeUEDXXXWr3HeKXbQs28xV3BLvbTORlAnKh6Enc7CreL4GHGIGbW9lI/dKKAD9QDXnEuDtdS2RcKX7Y0uL3IAaR+ya6D4yW370XQkjJbY238tPVKuJ57/D1d2dWG8DLnGfKMw7EQ0d60eCwvh21TMz5RGZjJPvUPEMAbtk2y2pyy0fssCTHrFXaxfJbaHUrF8mZuUdSiiiisVkocbjFtW3uOYRFLMfRRJpRyjzJ9stMxyB0fKwRpEEBlIP+EwfVWpjxbhSYi34dycmZWYD9bIwbK37pIE0W+Fqt974JzPbVGGmU5CxBiPi8xHtWzTH2ZB+b399fRcHNm7kl5v5kfCvaUXbNlXW4xe6juCbeSEAVgZOY6iTptU6cZsJ4V7EA2b9yyuZSHPhqSCc0AhFzGMzR+dXuJcES/cRn1VUuoUjRheVVIJ6RFVsRypacIC94ZbQssVuEG5bH6l3TzbnUQfMdda2a+HI0HfnS5+MEkJg/FLIYqXUMGRSP3rvwL7t0qrY5mwz3jYW4DdDMpWG+JJlZIy5oBMTJAnavLnLdk31veYFcpyBoQm2CqMy9WUEgH27CvbPL1tWVpYlcQ98aj4rgYEGBqAGMddBrWQENa3t6q/iVa5zTbOLtYe26tJueLofL4aTAb4ZDaEAmPSjivNVpcLevYdlvtbQmLZV8pIOVnAIhJEn0BrnBcorav27q3rhS14uS02UqvjGTlIAO86tJ1AnSmvFOHi9ZuWiSouIVJG4kRIrtxhDm1qNL89fRUMxBtKDzWqX7SXytkXLAcC5CtnNzLlMEgaf+av4vmGxavLZZjnOWYUkL4hypnIELmOgmoeK8trfa6xYqbuHNjYHKCxYsO51GnoK8u8r2zilxM+YABlZEYMUBCsCwzIwndSJgVP7B1N7eqnxqy3FbN03LVu5auXQrA2s67jSGGpAnQ6aTSGz+kC0DZBXIhsu93/2mQNFrsWPh3BH7o71ropS3KuFOabQ818XzvrcGze3ptqe9VG6EWHgq3B/IrxOZLSi0L82blxVYoQzeHnMAXGC5Uk6S0agjpUtvjyHEthgtw3FykkISoDrmDFtlGhGusjauOJct2rzl2a4Myhbiq5C3VUkhbg6gSdoMEjardjhypduXROa6EzDp92CAQI00OvsKomKrF3+fdqfElNnmy2uGW9fdVLtcyKAxLBHcCFEt8IEnYelM+CYtr2Gs3GjNctIxA2llBMekmlB5MHgWra37iPbtPa8RMoLLdMsCCDALAHQg+tO+G4IWbNu0DItoqTETkUCY6bVcvZZfg3v0VNzXqlvDOKX8QxuoLS4UMyjNmNxwpKm4CDlVcw0BBkCdKsYfmXDOtxxcGW2uZiysvl1hxmAzIYMMsg1zg+WrNpiUN0Kc33RuMbQ8T4oSYEydNhOkVFheU7Cq6sbl1Wt+EBdctltn/ppsQu2up0Gugq3GE3v3f8AagzBW8bx7D2VdrlxVW2yo51OVnAKgwOoYH50t4xzUFwnj4ZWuy4QQh8rFwpDqxUqdYg9SvQ1Ztcr2lthM1xvvkvM7sGd2tspGYkaiFC+wqS7y8htugZgHvi+x0JzC4lwgfukoB6VG9i0jc6/SlDnK8PGgty94jBUt2UulSpzoG8TMXIJB+DZdoO8iixzThXt3Lq3QUtauYYQDsQCJYN0Imek13juBJd8cksDfsi0xEaKM8Eab/eHf0pbzDgraI4CZ7mLCYYB2CoCq3ChJjyxqdNSQoAmo1sTyBren4v8qEuCccN4tbvhimYFTDK6sjKYBhlYAjQg9qzvNXNV3DX/AA0a0PuldEdHZrzNcZfCQq3lOggwdW1q/wAn2FW3cBD+OrhL5uXDcJdEWCGO6FWBA0iYImas8T5ct37jtcJh7ItQNCIueIHVujAxHtVt7OOUhw0U+JzdN1E/MqJi/AuslvNatsgYwxe47qV3gxlUe59RTFuJ2pA8RZNzwoBk54nJps0CYPSqPEuW1vG8S5BvW7duYByi07PI7klvwFV8HwwPxG7iTbyC2otqSCPEciWu9jCkWw3XzaxVZYnCwdh66KW4LvC874K44QXcrl8gVlYScxXQxBGYRMxOm+lW/wC8Njx/AzHxJy6KcobLnyFojPl1iqlnk6wqBZuGFVZkTFu+b4Gg/aMe31qXD8s20xT4kQS8kqUQw5ABdXIzrIEFZjWo4Qa1f/agzpxRRRQq1RXjOBuQOmvroK9qpxS1mtMJI06DN+A1Py16100WQCuHktaSFLaxStsdddOvlbKfxqas3y3g9WuMTAJ1OgkEyTOp79te400Nq+rfCwMbwa0mjDHU3VZwOe5tvFFd0VRu8XVf1T17dASfyoXiRJgKNidT2E9t6MbwrFO/w9Rz+qzOMhGl+h5K9RSbFccZVBygyQOvXb8Yox+NZrFyMwYCZQhSANZknYdR61pJwjERjM8DSr12tZHiEWXML5131yV7+1Lea4pYL4UZidAMwka1Zt3AwBGoIkfOvmjXHLZ7nmzFSc0wdwpaOmh19DX0fBsxRc6qrRspkDtB9qHxWFEIBBtDcO4g/FOc17arUb7Hbu2rxXmKx1u3HiOqSYGYgT6CdzpUtq6rAFSCDsQZFJOYuCXbzI1tgCsiG2IYAHpv/WkCr/BeG+BZW3MkSSYjUkk/nQ7mMEYcDr0TwgZbvVXqr4ziNu0JuOF9OvyA1r3FXEiGfL/nyn6gzSLi/DsKq9iWEsWf/uMrPzq4Yg8jNa5bRNFNMHx+xcMK4B7NoflOhphWd4bg8MLeltbksTmJRtzJURJCrMAEaCrgxxcQo8O2ohmH/amg19elGs4dJM7+0NOpUdlugmZvr+0NBJ16AxP10oF0SBIkiaSBvuyYjxGAAHRUEgD02q2H+/f9xY/0of503/0GP/mfRclMDfWJzCNpkUeMskZhIide+1IS/wBwn/yL+X+9SXlzXHT9u2pHuoBH4gVX+gx/8z6K09qHF4O3dQpcRXQ7qwBB+Rqtw7iYcANo+x96vmvOzQSYeTK8Ufeyo96q4bDWbCqiKttS0BVESx1+ZMb1arHcY4+7MoAQeHckXFJKTBHUdNT1ptdxKJYVPFW6xXO5Ljzs2iJv8AMEjrp2phHw10lFzqvdKoeJNlldHG2wOfp9/p3q63G7AYL4g16wY/1Rl696vA6AjUHYjY+oPWsufDYwWUqCqk5hrKFnM9/OR7imXB7mQidVbNnA2zW2KuR2JAL6fs/vGjZOCsr4H69+yJ/kuAst97pm99QQCQCZIHfLv9K9tuCAQZBEgjrPWsjzRYvjEC1mzRKqwGUkXQPK36pMaSK0/D0cW1FwKGAiEmABsNetJsRhexaLOvRZYbGunlczIQBz9/VWaKKKDTJFeivKBUUWe4XgmuYdgLrJ5rggRBkneRP0O1ZvlAXzi8jlUW3/AMwB21I0UKc0HXX1E1YxuNKW7QfOtl7l0Myg6MDpmESRt+PaveH8Otv50GcH9Wch0JGsrIHyNP8AD4aR8b6AIPou5p443EOfX0/Kb4zHi3dRSJ8RyvoPU/UaVDgeMK2VoIm5kM9DMT6ikfG7V8IbbXBKP5WV1a53BJMSRtMA1LgU/wCGZS4DEyssmYbGd4zSCf8AzTuOZxdYOhaB780NicGwxF4b8W91evgrmM4lmsmVgh4gd1IP8KbcNRL8hhKkTG2xGhjpWTs2QLNy22IZiw+NiucmTLCCQDGlaTlPFJmyZpbKTsddRWGMxEgZJ8X+P5WeFwjH4RpfHqL3FfWlct2lOOuKQCvgKIIERmHTaKeARSC0/wD+Ru6SRZEbT+rtPf36VX45zHibLArZi3G7iTIkn4GMCBua8sY3SODW9AjzHZFVsFp6Cap4HGi+k5HVWUEZtJDCdIM/lUXF8RdtoptW0cDeQSw0gHeSOh3NZNjBdlcaWeUk0FbW2M8iBuNI6RJ+pFIOdOHs9tAiyc+YiRtBBie5Iq1wriGJuMZtoiEyxyEfTXc1Zxxlj+6P6/OnOBhEuJa0n4Wj/wA+6CxEr8E3MKLiVHgMKlixbWVBVATBWWIInrvJO8bdtar8exQ8IlIjoylTuQCDGzdx+Jru5yvZc5pZZ1IUiNd9xpMmq3MlpLVkIohRH5kkn10onASMdiQ0cs1+X7Q3FHFuFdIxxLnUklvjd0wMwOXaQNO+wq4vH8uYnzM6tMCApP1kQPTU1n8JfzFv6/rpU1y1PX8qaSTBseYk7pFDBxSXFnCGQNeBet0Rp0FeY9U0xPGCVAtzlmQrASIiPN127CorXFb5uqQZYEAAKswCDHTXSqan1mnFm3bF22FWGkkmTqMpgmT8RnXpt3MEM1yizqgo8Vjc8jC+8jvi1OtnLQvv8DqlXM/6RmwuIOGs2EN3Ih8S5MS4zbDUgAgbjWeg1XcB/S+c1y3j0RlySptKZY6fdlSYJIOm23WZpvz1xBUuLbe2ircsCb+Vc4UOCVVjsQQGHv0pdy9jcJ9owoSzYuOXW0GyjOFFufG+Hedc3eY2pNKyJ7XPcyzrreunfy8F7JrH5GnMtTzVhVV8Nl8hZ8mgiASNh0OtaDDcPRECQCBG4GpH620T1pJzVrfwY/8Ad/8A2StJSGWRxiYL6/dFDDRR1I1oBP7Xz3mLmRsPiblqzgFxDZs7McogEaBdCTGViTsNa0HAbGGxeGt3vs4tZswKbFSGZWErE6gwe1XeJculke6AA7OShBAJGUKR6z5tPyplg8EEsrlyhV8sDTUDXT+etGSxPEAe1hHU3yrxUEoB0fr0VHwVGKWBqLJE67BgBr9aY0ut64p/S2B9TNMaVyEmr6LoADZFFFFZq0UUUVFFR4VgjZRw0QXZumxM6wBWTXiv2bLiXlkKXHIG5yBtB9B9a1nF8NfdMtm5btkggl7bPoR0i4sH3mqWJ5YD4e1a8Rke1BFxVXU/rSrhgVY6lflPdjh52MBzn5tx3UUrx2HlxErXs0y6/Wx+AVnBwS5dxSi9kQYgPcU2mL5SuUshzBZ0cQ4kH0kS5TkSz1e4f9I/hTLhHL1nDwUQB8uUkFyANCVQO7ZEkTkBjQdqZ1xPird/aNBOI8ROG05yzOP5Jt+Dc8LN4uQ5MzwM0aTA0161FwHheXEeMuGbDW7dplOfJmuMzKQYRmkIqsM5Mtn9K1dJsXxNxcKjLE9dOojWOp/jReAZPiw6IEVzJ/CBxmJLKe4knWgqH2tBjvFnysgSIOafRYkjQVo8Tw03lhfiU7TG4O/p/XSs3jQ1x4EmFCtkVmyZjsII8zADtCidyKv4zmGxgCouLdYsCfu1kwp0BMiBtA9KI/jRNxDW3todenv6rnDyYmSPPJV/40OXfrzT27hwnlXYACuK5t4kXAHEgOAwneGEifXWuqRzEGRxaKFopoNari+GjyFQ37wJH4EGlps3lRpVblxyfhOVQNxJaT9AabpbJMDemFvh6jeSaP4fHiXX2Og0s+GoWE5i07QX7pK7SwAD0FUr+BS9cK3FzKBtJH5e5rQXOHL+qYP4Uu8HKx0g9aJhz8PmMk4uwdu8rFzWYhrWt2B2PclmF5MwtuYRmkTLNIGvwiCD67dtaT8y4PD2WthU8z5vKLgXRRMywI303rW5zVfF2bbgC4qsCdMwB13G/tRT+KYd7cgafIftFRtyS9s7frzrpaocHwNm7hkuJZtlmQEBu/UFipO86xVviuDRVBVFBELIA0GpgHtNRPxFhiFtAKVKyehHb0jb6+lXya3fxZuHyWw6gEbbeqCOHZK55bWu+nP8rH89YlRh7KEAlmB1A0CjWJ7yBXv6PijLdOVc4YawJCssRO8eXaqfM/Db2Ix62QVk2iyCTARWAJYxoxZttfwqxyFwkib4uGJe2Ujc23KnMfdZEd/cUsme04dxvc35kmk3ayFsQF/EB+kx5iH/ABWC/wDkP5pVfj/Ndy1cNu2qwu5YTJjpqNKe47h1t3t3HJBtNKmYEmN/oKRcS4GXvtlYedhv++Gbp08n40JA6M5c42H5WMn9xoaDRH7UPB+MPeN0ElWIJlDoQ0KVKme8g76mtHwqzCA5mYwFknoggAegFIuE8OyZ2J1AAgfvNv8A/WtBgdMw7N+dMsQ1j8EXN5O9NB9ygM8keJEbjYr11P4VfCmcVe9FUbCmVVMPw/LduXM0540jaPXrtVukEhBOiYlFFFFcKkUUUVFFR45xL7Phr16J8K2zx3KgkD5mBWCwP6S8Tdso2S0jMNSAx6kaAnTb1rb8z8HbFYS9h1YIbq5QxBIHmB2HtHzr5bheEG0gXOhRCU8QsArFWIJE+oNeh4PFhntcZqsdffitsMwOlObavynuC50xIuoblyUkZlyqBB32G/X5V9Jmvj9zD20gu8giRkAiO+diE/Gt5yJzEcXhjnULcsubTxsSoEMup3B7nX5VOLxQua18AFDehXgu8VkDgGqpxDjeIFxwlxVUMRBRTABPX5VVwvFDcPlQXLpkqbesxoWYTBUAnSfpV/jvL9tDbu5bty2Ls3UE3PKVaHyEFnCvkYrrIGxil/DOE4hr1zEYe3btoyW0yYm21vxWSSb+RBmtx5QJHmgkxANa4F0ccfadoGjY6C/f0QGLlY7+22OzW+3/AKPqtVwF7TWFNkkqZkkEMWBIfOCJD5gQQdoisvztZNy+QP8ApWM59s8H85+VaPh+Au4fD5Vy3rpZnck+GGa45diPK2UAmAIOgFLkwOKN2/duWLbeJbW2qJe6Qc0s1sRGmwO9Ko3BszpGmxrVkWdf0toZclFw1TvhLzYtHvbX/tFW6XcvYW7aw6W72TOkjyMSInTUgGY026U/FpFABWe5n2219R9a4hwb8TI5sdaLKaZsepXvDLejN8q9v4uNBHv/ACqcgLbOXaCaQXLAUXCJ8xzmSTroNJPlGmwgeleowsf8eARndBNHbSZuScWMXrlP1iuMcmgPyqjh1TxluR5gMs/ulgY7fPemmLAAgj13gCO/1G2utdYmL+RAWDflfVU7+zIHHbuSyvHQEEHUGrF20IkCI33j8QCCOx71RxeOS3lzEjM2UaE6n2ryUmEmil7Ovi7kfG8Sj4VWw/BwrZyzM0k5jEmY3+Qj5mmBFKrXMtppMXAApYkrtBiN9z0FTDjds2vEUOw7KstvHw1vJDi8QQXiz9Nl02ARaAUoOHcuravviGuXLt10yZnIgLmzZVUABROtR4PlgWnuG3euql12dk0IDtqWWRpPUbGrjcZtgkQ+jBfgaJImZ2yiDJ2FeYnjlm2CbjBFBIJO0iDHrIOkVRgxYskH05Ll+QaO5rMc3NcwqIzM11WY7CIMDUktEnXsdPSpeX+IXL9pblpcwRoIlQQwnQzEwHOxI81d8Y4q2KsPlw/3OmW5dG/TOq6Hc6Va5HukWTaO1uMveGnf5gn50Q6UjD/G0ZgfeyDHCmgmaNxHgf3aZYTh0+e4pViACoY5dJMwp132JNW/sa58/mzf4mj/AEzH4VPRSszPPPTpyRQhZpYs9TvoiiiislsiiiiooiiiioovQa+TYnlcpdIEKq3naHBJCMxbIDEiCScyssg696+sUh5nwWKurlsmyEK6tcD5rbAnzIBo8gxlaIImTMUZhJnRuIBGvVWMl/EL8Fi7/DbLALdAOUiGJgyo01EdzoI/Ktlypw8oCwICNoFHcHUnp/OsXb5dtZszS/fPDFjGuYkSZ7bfLStxwHlxLGRku3ygXy22uE21LDUqu/sCSBJgCisU9pZWY+SMxNtHygWnlFFUOL3byqPBXM2YTtsNT1G+gn1pdDEZXhgIF9dEve8MbmKv0Ut4bx23cUZiEfqp0+hO9WrnELY/WDHoqkEn2ArWTBzxvLHMN+HvRZtnjc3MHBWKuWcQCBJAI6lZ20BHZo60uwqEKM25kn3Ykx8pipauDEPwshMZ/wC1b4xK34kwxGJUJlUyf63rP8W4Qb2Ureu2WXZrZ3B6MuzfOpr3FbKNlZ1zdtz84mPnVy24IBBBBEgjY+1OsLPPNIXSCm10NKMj7IaKpgMCbaAG49wjdnMkz+Q9KbPeS4BnJVhpI67eh7A/KqrVmL3OiB2CpmUNAOaJ28x8sBNdDJ6d6Jf/ACxKHYYWK16Kzh/5GlLXYi8uUIm25PekvHnAsnNbe4pIUqm+p3+VccM5gt3jlEo3RWjzdZXXURrNT8ZcCxcLOyAL8SfEP8Pr0+dKHSzNxgdOKP4Oi0ji7GmhZC0VtYgpdGcHyHJIAnQE9TAMfXeNZuXsen32ZWyhC0CTpsVA6k6epoazcfFjRLboiu0y5BYEJI0U3CEJMaAR8R2sXeHvhhcuZEuypLKAVYiMxCEMVBnUaDWNRpXooY5HU9vy8vD7rGV+Da4/89+dZjp4KtwLC4I3VNq6WYTlSXGwkyM2UgSekTNScacoP+T4+VlIU7eXYn0givf7ZZLKvZtXIvZMr3DbCnxIynyavoc2uwBJ2q6uCuFCzXrpJiCGyqN9lAiPr+NdxxjEN+Dl9PogsWWDKXmiNavNp4qG3w7GYtw+IIw9kfDZEFjpALH+vYb044VwQYcsQxaYEmBt6e/rS/gPGrvjNhr/AJnAlHAAzLEjMo0Vtx7qe4p+10NI0kRI6iR29wD6xSeGFtyQ4gAVQFcrNX/6iZZpAxvZnQ6+K7oqDB4xbgJVg2VirQZhl3B9RU9eekYWOLTyRTTYtFFFFcK0UUUVFEUUV3aWTXcUZkeGDmuXuytLilPH+ODCorMjNnJAiBt3J/32rFcb5tuYhMmVUWQdCSdNtfx26Cttz1gjcw5VRLBkyj1zBY+rn6ms3wnlyxdw14Zs122xllXUFV+FZPmUwdYEmfSnuIgw+BIJ12+l81pgpmOi7Rw1ukgfGHwQM3mmDrrGtTcM5lv2FyIy5ZJhlB31Pr+NQYnDquHsNEO5cnfVQVCn65tfSvODcP8AHvpb2DN5j2UasfoDWzGRvadNLO/jSauLXNJdsPwvo/AsbcvWEuXFCs0mBO0kA694mp7wu5jlKZcsAEGQZ+L1EdKuXLASAAAoAAHQBREew/hWP4jzTdYk2SqoOpQsSN8x6KI10DEAgmNqEk4ZK3EFkYBG+u3u15eXiMTIy92l3oN/om39gW8/mUspTeSPMDqdDu0z8qE4SLV3NbTQAdfVgw1O8EH/AC1lX5sxYkFwCDB8qbj5VH/ezFf+p/8AVP5Ub2eOOjn2Kogk15JGeLYFp0YQbvYX919FpHzTxY2kCK2Vrn60E5VG501kmAPc9qyp5pxX/qn/AEp//NS2RiMUjsc1wrlUw0ECS0ZRAb8wRWWC4WWTNdKRQTjh/GMPi5xEAR40qC6xJKEtmyspKDTQxqSTtsfereAxl+0FyMyK8+YmV3+ILEaazE1Xv3SucTdGoAD/ALKzGaeo6AaVVGKYEmdTMyAfi33HWvUyStBykWjuIcew2Ck7CRpdz0pNMRxW+4Au3fK0ggk9Ro2VAJHbee1UmkBSQ3wiM0kOA2gjosCI1+GoRjX/AGp8uXWD5e2vSiy765ZkiDA3G8GBtpPyrgYho2CBb/VmEHyxu9P2pVuFGlWKQdGAIchhK+UtGTTv166V9Ew5XE2FzrIdRmUzuNx3EMPwr5ziLN1CSwILTPz1IP1FdLir3lHiOAxMHM0dyd+g1pXxCJuNDchog7rDEf1PG8gCJ1jrQWn4jb+x4lr5DfZriIHZZPhNaBUFgNfDZSBm2Urroa64pzRhxZZrbo7OCbaW2DNcciFChZLEwBMGOvelWExl9JKX7hdf1XJIMT5SCO4jQ6EjfetbwmxYZVv27VtGuKCSqIG8wkgsBJrJ2Mm4dC1kjQ7oQfusYDHjnkttp5hI8TwW7Z4bhUVTcuYXwnZF3bIpW4q9zldoHWBXB5uwQtC4L1qNRMy+saZNXDSB5Yn6Vr6X4nh+FtFsS9qyrKCzXSiZgANTmiZj50twHF3YdrmObms2PEpliMGJCCDXJLOWLLsl7EX1NoXiMqPCslpAQueIysxZmI6ZgKYYHD4U5xYa3L/Ebbgsfcgkz618i5k5kxXEnJQZLAPkVjAj9puhc79Y6eubxXCcRZ+9B1XWVMERrM6Gtn4F87jJI+nO5BascY2AMaaC/ReA4dbsrltqFBMnuT3J6mrNZL9GnMb4vCE3GLPbbLmO7AgEE9yNRPWK1tIZ43RyFj9wiWuzC0UUUViukUUUVFEVLY6+38RUVd2ng/17/wAKKwbwydhPVYzi43ALzjzRbuHMFOuUn9rNK/iKXcAwaAveVMj3YzqDKyJkr6En+uvHNE+JbB+GCR6kQJ/Cav8ACI8MfOae/wBR4drcKJxdkgd1a/pJsHiXmUw7D77LOcx8tq97OWYAqIURAA6ARt1+ZqpwfB28PdzIczEFQGPrBggaGVj5+tajjRHl76/wrOLhH8bMD5Zk7dQfxk/QUVw0NmwUWZg10O/I0sMbjsVE/Ix5rotTZxYvWyBIPwMDuMwcf17V83bSUIi6vkZSDMrtHlgAkyWzDykiNjW54OPO56Sv1j+vrUuM4LYusGuW1Zh1Pp0Mbj0NEcSxbcHMBVgj6rGPCPxsdg0Qff2Xzy3jhmYHzITvHYAT84n1oXEWgCMh17kSNZGvyH1b0rWcbTDoDbt2rRvGIGQaT8on09aSeMzwUW2Ag82W2kddW0/2pZ/NZJ8WUi++kRH/AE5inizI2u8X7CoLcsrqFLa/rR6H+Y+dNeVsbbW9kEjxBGvcaj57j1mtRgsLhrqBlt2iOsIu436VZXhtoEEWrcjUHIuntpQ/+psadWnzVQ8Hngla8Ob8J6eaznNuHAVbhXNBCn0Ez/MfPrpGabFK3xJsIEadz9JJP07V9LuJBkVh+O4Vrd1s3wsSQM7AFZkLr1BMxJ16DSnUEbZjYPeCjp+C/wAuYva/LfLKD+UtbFKZXw9Nx36/z/LtWi5PxIJdMsCARp1H/ke8T3rOo0lZIOkGSx9PNGojsOwpryuQL9vUSSykAGSCsyTtEjSiJMKyJheTtqtoeAHDvEpkuuWUD6JnzTh7nlFq2zTmLECYLZR9YB9p70gNjEqwd7NwoskjIdiIJ1HaPkAK+ieEPWuqRTcSjjIdGAShcRwgTSGTORfLSl88w5N5yLAZnYRJDwogiXZjoACYAmSdzAreYHCi1bS2NkUKPkN6niiluO4g7FkWKAROCwDcLZuyfolXNPHBg8JdvkSUHlHdiYA9pM+wr4P/AGlieIXCbt8sTrBJgCdgNh7AV965j4VaxOHexdbKrjeRoQQQRO+o2r5vgv0LOLgJvp4f7als0egiJ/zQPWjOGSwQxl0mh/HciJLc8Dccxaqm3bA0QKQRBBbQBQIiSIMTO8k6xoDE4cMhAcglCCrLoTsACDsRO43FTcQw2S66K0hWK6jeDH1p1w7k98RhbrAhWdYtT3DAlj2BgqPcmmT8QxjQ53u0xe1rY9FiuSucn4feNqJtFwHSJ2kEhuhGpGsH8vvQM6javjfLX6J8Sb4bE+RA0t5lMjsoBOpBidAJO9fZAKT8VfC94Mep50gIA4DVFFFFKEQiiiiooiiiioolfNGLARBllifi10j17nttpVDBYt8siQD61rsBh1cOrKGUgSCJHWmNqyFUKoAA0AFey4fipXxgy/E08j5JNi8PCRTG0/qsLFxzsT9TXHEcNeRVhGk+h/KP5V9ApZxpJ0BglSJHSetb4/iDmQkRiqrZD4PCNbIHP+LuPNJeFuwsDxAFiZkAaftH1qhiuY4uqECtaMS89+k7CPWk+O4niUD2bvmB6ka77gjcadZpYLqZABnBBk7EdPX+ppNJg55nZ5Dm6dKReE4xw4WJDkN/KQdPJWsTime4bhADkiPppp/W3rUSllkLswAbbvprGmoG/ah71ospzPAABkCdBBjX6dqExFsK4lzmiNgBBB1112qxhJQPl+yaf/QcNA/3R5H9JxyxxIo3htlW2ZIJga6des9q1dfNDdERr9adDmjEOQtpBOwABY/j/Kh5eGyuOYUOtpbiuP4AuuJxcTyAP5pa+60KSdgCfpSjC8Qt3RJymJJB1iJEjuu/mH+1RCzdtWbl2++e5kICmMq5tIjYkmJrJWleWEEOk7NGUAnMAO2vQ996a8HgtjxmsA6dO+k2wdzx53At7jv9Vav3vvkyN5VJClE1ALHQftmDpqd674JdyXrY1EXAGBaNT5QQvcSQd96pu3k0DlQ3lYkgAx5hAkSe87CukeG0gsMsZBOaDmmd822w1r0MjM0ZZ1FJnk0pfSKK8VpE9/417XzAitEqRRRS7mHHmzh7jjRohfdtAflv8q6Y0ucGjmpuk+KvWrt6+kPcvAgWwhkAAayN9NZ+dVsZjDZsKcPcYXTIuIVHlg7gGYP46VDyJwzMz3SWGXyqQSDJ1JkGdo/1GprvFLFhr1oolzMSFOYkr2iJ1En516+GWF7Th3f4geC8vi8FLhcUJoRms9CT1N15X0WOMzqfetny3xZfBFu+1xFVSFNvQnc69Z1gfjVTC8RsqHRrdt7jDys3xLpEiPmfeO1X+H3bbWjZFubjtAc9BoZ/Db0nrWrWQ3mcQaUx/FppmNiazKTrrevIAbb9U04XcdUS491Wtu+QAkyDrGp9hoe/pq4rC8zcBu2rQbMGQHzAA6SdDqdpP1NO+TOKNesFWMtbOWT1EaT+I+VIeIsik/vQ7c6TjhkM0eGHbb9CbpP6KKKTpgiiiiooiiiioomPCxo39dP96vRVThi+Q+/8qt163BCsO1KZzchQaX8V3X2NMDVDio+H50NjtYXe+a7g+cJTisGlwQ6hh69PY7ilr8qWD+2P838xTiikUeJliFMcQiJsFh5zcjAT4L5vxy2qYlLdiWQZxeLRoQPLliOsg6dKoYpbxYeGbarMHMCSBG/rrpFaXmrBIl4MoguCW95pDdJA0EntMV6GHFPcwG/NYjhGDG0Y8loOTeGK6ObwW4wI1iBrJgAfKtZZwyJoqqo9AB+VKuVsBkshzM3AGgx5dNtN96c0ixc75JDbiQio8NDF/tsA8AAkXOGKyWMuXNnaDM6aEzp1mKxVlJUgJqupOug2gjaJ61pOesTqiAsDBJA2gnSfWV0rOIy5plyCPNqASSNddevevZ8GjyYRp62U5w4pilMDK4UZdspaZKjUkaEAzIrkGIBYQYJIgkfxBHaRRbCQ2fNMeXLET+9PT2rxT8JyCBvOaGg6zr8tIpstdaX0fh13NatsOqL+QqxSnli/NjLIORivlMjuI9IMfKm1fM8XH2U72dCUqcKJCKT824M3MK4XUrDR3ynX8JpxRWUbyxwcOSoGtV804TxFxZeyNFLZiQSDqoGX2IANFtAuwAHXv9a1HMPCQoz20AGucKANzOYxWRxuIKrou5jzduvsfrXoIXdqM7NL3Saadj5ZcO9hLnfJ02/eq7bCsX9Jmf4U8xODu4UWrygnq6ncE6xp0IpLwfHEuM+oBB+QIkVtsdi0xKmyhkvudPKBBze/Yd96FxcskcjGtbbTebw96rKcSyP7LEkB8YAbXPv9K7lmeYOb/Gtm0iZQ0ZmJmQNYGg6xNM+QsAyW3dgQHIyz1Czr7Sfwq9geUMPbOYqbjd3iP9IAX8DTuhZsRGI+yiGi9AXDLlCKKKKAXCKKKKiiKKKKiicYFYtj11/GrBFZrnXHvh8KpS41tgw+BSWcBSTbRvDcK5/VLLBIy6TIs4ji163dZW8Pwkw5vFmzeIwUQZAhUObffSvawx5Y2t6BJXutxKd1S4p8K+9LOHcxN/w/jm0hvZ+uWCvhhU1dgXJY6TJAGg1FUeK81ThQ9tVu3/FZBaRpIKtcnMJlfIhbWKExkZdG4BaQupwKuu8VC180p49xQ/Yrt+00fcl7badVlTrp1G9LOC8fbJa8Z1+8uXVzMV18NoQB1hLhMxmUAGDA0NE4LhkMbB2jbceqKfKSdEx5n4Q93LctjNAggdP6P51xwDgBRXe8iwRChgDrrVb+9rA3YUKAwFp2kIy5/Da437it10kFe81N/eG4by22CMkL94GIWTbNwhV8xMqAR6TqTRn8OK7rTpyVdsapP0v+0elT1lMLxu/ct2HUWR4tw2yfOQCA58sHzDyEZpgyD3Ant80sPF+7Di3IyqTnDC8LSo8+XM8lgNIA6yDSXinD2NaHwitdQtI5eRSjmu9N9wAj5gqiJLKV3GmxJJ7zSu1JARUlp3AOY6fDHbTtNLcfx3xb4ezKq9wkMx10yyw1WPMxAG+lWuIY02pZMzsWhOhbrO+hgE16jDs7KFrOgCcxvGU9yvYe4wRgPhaA23uPbrXQGigv5ZOgk5dYJjaTvpvSxeMobgCqzKWXITpmDQzAxMFUMkVJwriBuS+QZJBXcrrqUJPxFREwevStbC0EjSaC03KGNVbrW/29jP7OwjvE9a2FfI7PF2S+zeIyZHLC0F0hASC0iTM9G2+da+9zncNg3bdqPMoyssnWw11tFcaSsTMgSYMRXkuNYNzphK3nv4hAYhwDsy1tFIuJ8wtbRyAnkuImpJkuiu2UCMxGYQAZOsSYU9YrjF62+IlbWWyqkQXk+ISAzHZVUAloB0E0gEDz78P2h84TsmsXxLhqeEtzMrC4T5ADprttAj1j0mr/APeK+xtBURgxfOyhoKLdRBcSWkKQxYCHmB0OaszxDmBbjlrVnIMqkKRAYtdyALDbRHbU/OvQ8Iw2VrnP5/hea428uLMh1G2tEXsfRM/7uC1Z8cFRmgRqSYmACCRPXpuZ9W/A7tibQQHxYbPJ9PaCNOkR69EWOvLaxeHssQ1lkD3CpaJZrsgHMwBHhhcomYPmG9ScSxWHXE2Bau3LFlkYu41YEDS3OVoYydYMgACmuJjb2DwByP2SmES/zGOeQTYuzZ33C3VFZ/EcfdLr21Ct4aPIac/kshxdaAFFtmITbUkkbECqnNN/LYJtrL3GVpUjRblpASM58P8A5kyS+y/taeLGGeV7rtAtVRRRQ60RRRRUURVnh9nM47DU/wAPxqtTXhaQk9z+VGYGLtJgDy18ljO7Kwq2K5e0pmVBkQZA1B6HuPSuzRXqkqUVnDIi5URVUHZQAPoBFV+Ir5PWRV2KrcQHkP8AXWhsQLjce5aR/MFibXNKM/hG0PM2U5gsbxqO1OLmDYwVURtA6R2FYPinlxFyOjkj6zX07CmUU95rvD4mSSdl7UfwjpWhrbCVDBv+ya8Xh7TOTUmZ03iJ940p4K7IFOsxQmdZ3F4i1aK+M2VjJGk7aT6bxVTjPEbZwrm28hvuwx2BbQnToBrVf9IKAG0fRh+IpZhMGLmBuSSMtwsI7hQNfTWkk0ud7Y37Bw+6YQMbYcVnXw6kquVCV0BA3JO8n5a6dKlvAkhcgDLIOWZJHU6nt0ru9owJCkCAQBGaO8Hf1qHDA5pUlT0jpXpbFWnAobKRrgAyhsy79QJIjY9ek0M/whZb0jYnoO/SnNnlo5yFulRqPh1g7g6imFrkRBq11/8AKAP50vl4lhovmd6FcGVjdysg91SuoOae+kdZHetfyjiyTctOqgqQ65QIEiDESB3/AMxq3Y5Pw6gg52BM6t1H+ECmeD4fatCLaKk7wN/c7mkfEeLYfEQmJgJPIrKadj25QFYAjbSa8CiZ6mvaK8ug1Tx3jSDZy5lUklo27amI7zpFZo2sO+HuM5BulpylV6EEgCYyywMxOjQKdcQs+It5wWR7RgEHcABtR8z9etLL3Brf2Rbo0aBPrqf5/gPWfc8Oi7PDNHXXzXhOKOfJO5zRYAO5+ljv0VDh2EVGtvcQCyWAnSCACYEAzGukdY0q5hPD+1hrObwwwEnpmkD5HYTrU+AxD4tlsXDCxuoEyBvMayRmPc17iOI/Z/uVRSM2jfrAaFdTOoLHX1MAb0VM3MxzeoKXwMYzLJfwgg3Wtjl4LSkSIOxrzINNBpoPT2+g+le0V88X0pFFFFRWiiiioov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6" descr="data:image/jpeg;base64,/9j/4AAQSkZJRgABAQAAAQABAAD/2wCEAAkGBhISERUUExQVFRQWFx4aGBgXGBceHhsfFxgaHB0ZGhwcHCYeHBkkHhkcIS8gIycpLC0sGR8xNTAqNSYrLCkBCQoKDgwOGg8PGiwkHyQ1NDYsLywvKiwtLC4sLC0pLC4sLDQ0LywsLCwtLC8qNCwsLCwsLCwsLCwsKiwsLCwsLP/AABEIAN0A5AMBIgACEQEDEQH/xAAcAAACAwEBAQEAAAAAAAAAAAAABQMEBgIBBwj/xABEEAACAQIEBAQDBAcGBQQDAAABAhEAAwQSITEFBkFREyJhcTKBkRQjobEHQlJiwdHwFRZygpLhJDNDsvFTY3OiJcLS/8QAGwEAAgMBAQEAAAAAAAAAAAAABAUAAQMCBgf/xAA1EQABBAAEAwYGAQMFAQAAAAABAAIDEQQSITEFQVETYXGRofAiMoGxwdEUBiNCFTNS4fEW/9oADAMBAAIRAxEAPwD6LRRUVzEorKpYBnnKO8CTHyr52BafqWiqt/iaJdt2j8dycv8AlE6/wq1VkEbqyCN0UUUvv8fw6XPDa4oeQI13OwJAgfOo1pdsFA0u2CYUUUVSpFFFFRRFFFFRRFFRLiULlARnABK9QDsfwri1j7bKzBxlVirE6AFTBBmrylXRViiiiqVIoqDH4wWrT3GkhBJA3PoKmUzHrV0atStLXtFV8BjlupnUEDMy6/uMVn20qxVEEGirIINFFFRfaVz+HmGfLmy9YmJ+tRLxNDeNkfGEzntBMR77H51eUqAE8laoooqlSKKrWccGu3LYBm3lk9DnBIj6VZqyCN1ZBG6KKr8Qxq2bT3GkhBJjf2FTq0ipRq1K0te0UUVSpFZvmXDNcvpkMPbsvcT/ABKyEfWCPnWkqqcAPGF6TIt5I6atmn3rSJ+R1rSJ+R2ZZdLpvXLOLIIzX7du2D0UKwb6sT9KfcQ48li4VuAqvhl1foxWZT/FAEe9S8S4ULltEUhMjo6wNBkMwAPSap8xILr2LESXuZz6Lb1P1mPrW+ZshF7a/QLfMyRwsaa/Qbqy+Ju/YzcYAXfBLQOhyk6e1KB9xaw5tWrT27hTOz6uzORqO53M9IrUkUpwfK9i1cFxQ2hJVSxKqTuVHQ1xHI0A2s45GgG/JVMbZvPjSlu6bam0rMQAT5XYALOgJnU0cS45eW4SgTwLdxLdwn4pYjNHYDMB704GBXxvF1zZMkdIzZvrS/iHK1q87OWuLmIJCtCkrsxEbxXTZGEjNtXRdMkYSM40A6KHiuPxX2hrVjJAtByzjQatPuTAH9TRi+N3jYw9yyoz3mAynbVG/AET7Cmn9nDxnuSfPbCFekAkz761EvBlC2FUkLYaV6zCkQT86oPj002/X7VB8dDTb105/WlX4bjb727ytkN+0xUEfCxygqfxiouE8YfEXgIKC2h8VSP+oTAX2AUn50yt4dLPi3NfMS7yeygGO2gqpy1bJtNdYQ19zcI7A6KP9IH1qEtyucB4flS2lrnV4eJ3VPmO/wDZ71vEgTKPbb1MZkn/ADClPDsI5YYJ5/5gvXD3XIjR830+VbLE4RLgAcZgGDAeqmQa9GETxDcyjOVClvQGQPxq2zhrKrX3Xkum4gNZlrX3XlZWa45x66t51tllFvLAW3nDswnKzfqiCBp61d4rj8T462rAQTazkvssMRP5CPWrV7g7faBet3CkwLixIcDb2MaTVk4AeN4smfDyR0+LNPvU7SMVoNvVTtIxVAbevvVIuLXTieHrdzMhgEqp0Y5spB/dnWnlvh0WfB8S58OXxJ8/vPeoL3BF+zfZ0JVREE6nRw1Mq4fJpTdrKzfJ8NN2s/illODhrGEDIxZ71zKoc+VSXZZ/Ak9zTnhOLulns3spuW4OZRAZXmDHQ6ERRa4Gn2YWLnnXWSNNcxaR2IJqXhfCUsAhMxLGWZjLHtJ9BXUkjHB172upJGuzHmT79OSQ8XJTFXcQu9gWpHdWzBx9CD8qOFWiMTZusCHxAvMZ6L5Cg+SgfWtBb4aoe6583i5ZBAiFXLHqDPWucZw7Pds3AY8ItpG4ZYj06V12wrL3fjbzXfbisvdV/TbzStuOXvGQgJ9na8bQP6xIkT6AsNPb1ov2bz411t3TbTw7bNAk6EgKJ0E6z7VYucrWTd8TNcB8QXAobyhpBJCx1jWmK4FReN3XMyBCOkKSZ99aoyMHy9Oi5MjB8vTos1juJ3rWKvC0qedrSF3nKpKeUEDXXXWr3HeKXbQs28xV3BLvbTORlAnKh6Enc7CreL4GHGIGbW9lI/dKKAD9QDXnEuDtdS2RcKX7Y0uL3IAaR+ya6D4yW370XQkjJbY238tPVKuJ57/D1d2dWG8DLnGfKMw7EQ0d60eCwvh21TMz5RGZjJPvUPEMAbtk2y2pyy0fssCTHrFXaxfJbaHUrF8mZuUdSiiiisVkocbjFtW3uOYRFLMfRRJpRyjzJ9stMxyB0fKwRpEEBlIP+EwfVWpjxbhSYi34dycmZWYD9bIwbK37pIE0W+Fqt974JzPbVGGmU5CxBiPi8xHtWzTH2ZB+b399fRcHNm7kl5v5kfCvaUXbNlXW4xe6juCbeSEAVgZOY6iTptU6cZsJ4V7EA2b9yyuZSHPhqSCc0AhFzGMzR+dXuJcES/cRn1VUuoUjRheVVIJ6RFVsRypacIC94ZbQssVuEG5bH6l3TzbnUQfMdda2a+HI0HfnS5+MEkJg/FLIYqXUMGRSP3rvwL7t0qrY5mwz3jYW4DdDMpWG+JJlZIy5oBMTJAnavLnLdk31veYFcpyBoQm2CqMy9WUEgH27CvbPL1tWVpYlcQ98aj4rgYEGBqAGMddBrWQENa3t6q/iVa5zTbOLtYe26tJueLofL4aTAb4ZDaEAmPSjivNVpcLevYdlvtbQmLZV8pIOVnAIhJEn0BrnBcorav27q3rhS14uS02UqvjGTlIAO86tJ1AnSmvFOHi9ZuWiSouIVJG4kRIrtxhDm1qNL89fRUMxBtKDzWqX7SXytkXLAcC5CtnNzLlMEgaf+av4vmGxavLZZjnOWYUkL4hypnIELmOgmoeK8trfa6xYqbuHNjYHKCxYsO51GnoK8u8r2zilxM+YABlZEYMUBCsCwzIwndSJgVP7B1N7eqnxqy3FbN03LVu5auXQrA2s67jSGGpAnQ6aTSGz+kC0DZBXIhsu93/2mQNFrsWPh3BH7o71ropS3KuFOabQ818XzvrcGze3ptqe9VG6EWHgq3B/IrxOZLSi0L82blxVYoQzeHnMAXGC5Uk6S0agjpUtvjyHEthgtw3FykkISoDrmDFtlGhGusjauOJct2rzl2a4Myhbiq5C3VUkhbg6gSdoMEjardjhypduXROa6EzDp92CAQI00OvsKomKrF3+fdqfElNnmy2uGW9fdVLtcyKAxLBHcCFEt8IEnYelM+CYtr2Gs3GjNctIxA2llBMekmlB5MHgWra37iPbtPa8RMoLLdMsCCDALAHQg+tO+G4IWbNu0DItoqTETkUCY6bVcvZZfg3v0VNzXqlvDOKX8QxuoLS4UMyjNmNxwpKm4CDlVcw0BBkCdKsYfmXDOtxxcGW2uZiysvl1hxmAzIYMMsg1zg+WrNpiUN0Kc33RuMbQ8T4oSYEydNhOkVFheU7Cq6sbl1Wt+EBdctltn/ppsQu2up0Gugq3GE3v3f8AagzBW8bx7D2VdrlxVW2yo51OVnAKgwOoYH50t4xzUFwnj4ZWuy4QQh8rFwpDqxUqdYg9SvQ1Ztcr2lthM1xvvkvM7sGd2tspGYkaiFC+wqS7y8htugZgHvi+x0JzC4lwgfukoB6VG9i0jc6/SlDnK8PGgty94jBUt2UulSpzoG8TMXIJB+DZdoO8iixzThXt3Lq3QUtauYYQDsQCJYN0Imek13juBJd8cksDfsi0xEaKM8Eab/eHf0pbzDgraI4CZ7mLCYYB2CoCq3ChJjyxqdNSQoAmo1sTyBren4v8qEuCccN4tbvhimYFTDK6sjKYBhlYAjQg9qzvNXNV3DX/AA0a0PuldEdHZrzNcZfCQq3lOggwdW1q/wAn2FW3cBD+OrhL5uXDcJdEWCGO6FWBA0iYImas8T5ct37jtcJh7ItQNCIueIHVujAxHtVt7OOUhw0U+JzdN1E/MqJi/AuslvNatsgYwxe47qV3gxlUe59RTFuJ2pA8RZNzwoBk54nJps0CYPSqPEuW1vG8S5BvW7duYByi07PI7klvwFV8HwwPxG7iTbyC2otqSCPEciWu9jCkWw3XzaxVZYnCwdh66KW4LvC874K44QXcrl8gVlYScxXQxBGYRMxOm+lW/wC8Njx/AzHxJy6KcobLnyFojPl1iqlnk6wqBZuGFVZkTFu+b4Gg/aMe31qXD8s20xT4kQS8kqUQw5ABdXIzrIEFZjWo4Qa1f/agzpxRRRQq1RXjOBuQOmvroK9qpxS1mtMJI06DN+A1Py16100WQCuHktaSFLaxStsdddOvlbKfxqas3y3g9WuMTAJ1OgkEyTOp79te400Nq+rfCwMbwa0mjDHU3VZwOe5tvFFd0VRu8XVf1T17dASfyoXiRJgKNidT2E9t6MbwrFO/w9Rz+qzOMhGl+h5K9RSbFccZVBygyQOvXb8Yox+NZrFyMwYCZQhSANZknYdR61pJwjERjM8DSr12tZHiEWXML5131yV7+1Lea4pYL4UZidAMwka1Zt3AwBGoIkfOvmjXHLZ7nmzFSc0wdwpaOmh19DX0fBsxRc6qrRspkDtB9qHxWFEIBBtDcO4g/FOc17arUb7Hbu2rxXmKx1u3HiOqSYGYgT6CdzpUtq6rAFSCDsQZFJOYuCXbzI1tgCsiG2IYAHpv/WkCr/BeG+BZW3MkSSYjUkk/nQ7mMEYcDr0TwgZbvVXqr4ziNu0JuOF9OvyA1r3FXEiGfL/nyn6gzSLi/DsKq9iWEsWf/uMrPzq4Yg8jNa5bRNFNMHx+xcMK4B7NoflOhphWd4bg8MLeltbksTmJRtzJURJCrMAEaCrgxxcQo8O2ohmH/amg19elGs4dJM7+0NOpUdlugmZvr+0NBJ16AxP10oF0SBIkiaSBvuyYjxGAAHRUEgD02q2H+/f9xY/0of503/0GP/mfRclMDfWJzCNpkUeMskZhIide+1IS/wBwn/yL+X+9SXlzXHT9u2pHuoBH4gVX+gx/8z6K09qHF4O3dQpcRXQ7qwBB+Rqtw7iYcANo+x96vmvOzQSYeTK8Ufeyo96q4bDWbCqiKttS0BVESx1+ZMb1arHcY4+7MoAQeHckXFJKTBHUdNT1ptdxKJYVPFW6xXO5Ljzs2iJv8AMEjrp2phHw10lFzqvdKoeJNlldHG2wOfp9/p3q63G7AYL4g16wY/1Rl696vA6AjUHYjY+oPWsufDYwWUqCqk5hrKFnM9/OR7imXB7mQidVbNnA2zW2KuR2JAL6fs/vGjZOCsr4H69+yJ/kuAst97pm99QQCQCZIHfLv9K9tuCAQZBEgjrPWsjzRYvjEC1mzRKqwGUkXQPK36pMaSK0/D0cW1FwKGAiEmABsNetJsRhexaLOvRZYbGunlczIQBz9/VWaKKKDTJFeivKBUUWe4XgmuYdgLrJ5rggRBkneRP0O1ZvlAXzi8jlUW3/AMwB21I0UKc0HXX1E1YxuNKW7QfOtl7l0Myg6MDpmESRt+PaveH8Otv50GcH9Wch0JGsrIHyNP8AD4aR8b6AIPou5p443EOfX0/Kb4zHi3dRSJ8RyvoPU/UaVDgeMK2VoIm5kM9DMT6ikfG7V8IbbXBKP5WV1a53BJMSRtMA1LgU/wCGZS4DEyssmYbGd4zSCf8AzTuOZxdYOhaB780NicGwxF4b8W91evgrmM4lmsmVgh4gd1IP8KbcNRL8hhKkTG2xGhjpWTs2QLNy22IZiw+NiucmTLCCQDGlaTlPFJmyZpbKTsddRWGMxEgZJ8X+P5WeFwjH4RpfHqL3FfWlct2lOOuKQCvgKIIERmHTaKeARSC0/wD+Ru6SRZEbT+rtPf36VX45zHibLArZi3G7iTIkn4GMCBua8sY3SODW9AjzHZFVsFp6Cap4HGi+k5HVWUEZtJDCdIM/lUXF8RdtoptW0cDeQSw0gHeSOh3NZNjBdlcaWeUk0FbW2M8iBuNI6RJ+pFIOdOHs9tAiyc+YiRtBBie5Iq1wriGJuMZtoiEyxyEfTXc1Zxxlj+6P6/OnOBhEuJa0n4Wj/wA+6CxEr8E3MKLiVHgMKlixbWVBVATBWWIInrvJO8bdtar8exQ8IlIjoylTuQCDGzdx+Jru5yvZc5pZZ1IUiNd9xpMmq3MlpLVkIohRH5kkn10onASMdiQ0cs1+X7Q3FHFuFdIxxLnUklvjd0wMwOXaQNO+wq4vH8uYnzM6tMCApP1kQPTU1n8JfzFv6/rpU1y1PX8qaSTBseYk7pFDBxSXFnCGQNeBet0Rp0FeY9U0xPGCVAtzlmQrASIiPN127CorXFb5uqQZYEAAKswCDHTXSqan1mnFm3bF22FWGkkmTqMpgmT8RnXpt3MEM1yizqgo8Vjc8jC+8jvi1OtnLQvv8DqlXM/6RmwuIOGs2EN3Ih8S5MS4zbDUgAgbjWeg1XcB/S+c1y3j0RlySptKZY6fdlSYJIOm23WZpvz1xBUuLbe2ircsCb+Vc4UOCVVjsQQGHv0pdy9jcJ9owoSzYuOXW0GyjOFFufG+Hedc3eY2pNKyJ7XPcyzrreunfy8F7JrH5GnMtTzVhVV8Nl8hZ8mgiASNh0OtaDDcPRECQCBG4GpH620T1pJzVrfwY/8Ad/8A2StJSGWRxiYL6/dFDDRR1I1oBP7Xz3mLmRsPiblqzgFxDZs7McogEaBdCTGViTsNa0HAbGGxeGt3vs4tZswKbFSGZWErE6gwe1XeJculke6AA7OShBAJGUKR6z5tPyplg8EEsrlyhV8sDTUDXT+etGSxPEAe1hHU3yrxUEoB0fr0VHwVGKWBqLJE67BgBr9aY0ut64p/S2B9TNMaVyEmr6LoADZFFFFZq0UUUVFFR4VgjZRw0QXZumxM6wBWTXiv2bLiXlkKXHIG5yBtB9B9a1nF8NfdMtm5btkggl7bPoR0i4sH3mqWJ5YD4e1a8Rke1BFxVXU/rSrhgVY6lflPdjh52MBzn5tx3UUrx2HlxErXs0y6/Wx+AVnBwS5dxSi9kQYgPcU2mL5SuUshzBZ0cQ4kH0kS5TkSz1e4f9I/hTLhHL1nDwUQB8uUkFyANCVQO7ZEkTkBjQdqZ1xPird/aNBOI8ROG05yzOP5Jt+Dc8LN4uQ5MzwM0aTA0161FwHheXEeMuGbDW7dplOfJmuMzKQYRmkIqsM5Mtn9K1dJsXxNxcKjLE9dOojWOp/jReAZPiw6IEVzJ/CBxmJLKe4knWgqH2tBjvFnysgSIOafRYkjQVo8Tw03lhfiU7TG4O/p/XSs3jQ1x4EmFCtkVmyZjsII8zADtCidyKv4zmGxgCouLdYsCfu1kwp0BMiBtA9KI/jRNxDW3todenv6rnDyYmSPPJV/40OXfrzT27hwnlXYACuK5t4kXAHEgOAwneGEifXWuqRzEGRxaKFopoNari+GjyFQ37wJH4EGlps3lRpVblxyfhOVQNxJaT9AabpbJMDemFvh6jeSaP4fHiXX2Og0s+GoWE5i07QX7pK7SwAD0FUr+BS9cK3FzKBtJH5e5rQXOHL+qYP4Uu8HKx0g9aJhz8PmMk4uwdu8rFzWYhrWt2B2PclmF5MwtuYRmkTLNIGvwiCD67dtaT8y4PD2WthU8z5vKLgXRRMywI303rW5zVfF2bbgC4qsCdMwB13G/tRT+KYd7cgafIftFRtyS9s7frzrpaocHwNm7hkuJZtlmQEBu/UFipO86xVviuDRVBVFBELIA0GpgHtNRPxFhiFtAKVKyehHb0jb6+lXya3fxZuHyWw6gEbbeqCOHZK55bWu+nP8rH89YlRh7KEAlmB1A0CjWJ7yBXv6PijLdOVc4YawJCssRO8eXaqfM/Db2Ix62QVk2iyCTARWAJYxoxZttfwqxyFwkib4uGJe2Ujc23KnMfdZEd/cUsme04dxvc35kmk3ayFsQF/EB+kx5iH/ABWC/wDkP5pVfj/Ndy1cNu2qwu5YTJjpqNKe47h1t3t3HJBtNKmYEmN/oKRcS4GXvtlYedhv++Gbp08n40JA6M5c42H5WMn9xoaDRH7UPB+MPeN0ElWIJlDoQ0KVKme8g76mtHwqzCA5mYwFknoggAegFIuE8OyZ2J1AAgfvNv8A/WtBgdMw7N+dMsQ1j8EXN5O9NB9ygM8keJEbjYr11P4VfCmcVe9FUbCmVVMPw/LduXM0540jaPXrtVukEhBOiYlFFFFcKkUUUVFFR45xL7Phr16J8K2zx3KgkD5mBWCwP6S8Tdso2S0jMNSAx6kaAnTb1rb8z8HbFYS9h1YIbq5QxBIHmB2HtHzr5bheEG0gXOhRCU8QsArFWIJE+oNeh4PFhntcZqsdffitsMwOlObavynuC50xIuoblyUkZlyqBB32G/X5V9Jmvj9zD20gu8giRkAiO+diE/Gt5yJzEcXhjnULcsubTxsSoEMup3B7nX5VOLxQua18AFDehXgu8VkDgGqpxDjeIFxwlxVUMRBRTABPX5VVwvFDcPlQXLpkqbesxoWYTBUAnSfpV/jvL9tDbu5bty2Ls3UE3PKVaHyEFnCvkYrrIGxil/DOE4hr1zEYe3btoyW0yYm21vxWSSb+RBmtx5QJHmgkxANa4F0ccfadoGjY6C/f0QGLlY7+22OzW+3/AKPqtVwF7TWFNkkqZkkEMWBIfOCJD5gQQdoisvztZNy+QP8ApWM59s8H85+VaPh+Au4fD5Vy3rpZnck+GGa45diPK2UAmAIOgFLkwOKN2/duWLbeJbW2qJe6Qc0s1sRGmwO9Ko3BszpGmxrVkWdf0toZclFw1TvhLzYtHvbX/tFW6XcvYW7aw6W72TOkjyMSInTUgGY026U/FpFABWe5n2219R9a4hwb8TI5sdaLKaZsepXvDLejN8q9v4uNBHv/ACqcgLbOXaCaQXLAUXCJ8xzmSTroNJPlGmwgeleowsf8eARndBNHbSZuScWMXrlP1iuMcmgPyqjh1TxluR5gMs/ulgY7fPemmLAAgj13gCO/1G2utdYmL+RAWDflfVU7+zIHHbuSyvHQEEHUGrF20IkCI33j8QCCOx71RxeOS3lzEjM2UaE6n2ryUmEmil7Ovi7kfG8Sj4VWw/BwrZyzM0k5jEmY3+Qj5mmBFKrXMtppMXAApYkrtBiN9z0FTDjds2vEUOw7KstvHw1vJDi8QQXiz9Nl02ARaAUoOHcuravviGuXLt10yZnIgLmzZVUABROtR4PlgWnuG3euql12dk0IDtqWWRpPUbGrjcZtgkQ+jBfgaJImZ2yiDJ2FeYnjlm2CbjBFBIJO0iDHrIOkVRgxYskH05Ll+QaO5rMc3NcwqIzM11WY7CIMDUktEnXsdPSpeX+IXL9pblpcwRoIlQQwnQzEwHOxI81d8Y4q2KsPlw/3OmW5dG/TOq6Hc6Va5HukWTaO1uMveGnf5gn50Q6UjD/G0ZgfeyDHCmgmaNxHgf3aZYTh0+e4pViACoY5dJMwp132JNW/sa58/mzf4mj/AEzH4VPRSszPPPTpyRQhZpYs9TvoiiiislsiiiiooiiiioovQa+TYnlcpdIEKq3naHBJCMxbIDEiCScyssg696+sUh5nwWKurlsmyEK6tcD5rbAnzIBo8gxlaIImTMUZhJnRuIBGvVWMl/EL8Fi7/DbLALdAOUiGJgyo01EdzoI/Ktlypw8oCwICNoFHcHUnp/OsXb5dtZszS/fPDFjGuYkSZ7bfLStxwHlxLGRku3ygXy22uE21LDUqu/sCSBJgCisU9pZWY+SMxNtHygWnlFFUOL3byqPBXM2YTtsNT1G+gn1pdDEZXhgIF9dEve8MbmKv0Ut4bx23cUZiEfqp0+hO9WrnELY/WDHoqkEn2ArWTBzxvLHMN+HvRZtnjc3MHBWKuWcQCBJAI6lZ20BHZo60uwqEKM25kn3Ykx8pipauDEPwshMZ/wC1b4xK34kwxGJUJlUyf63rP8W4Qb2Ureu2WXZrZ3B6MuzfOpr3FbKNlZ1zdtz84mPnVy24IBBBBEgjY+1OsLPPNIXSCm10NKMj7IaKpgMCbaAG49wjdnMkz+Q9KbPeS4BnJVhpI67eh7A/KqrVmL3OiB2CpmUNAOaJ28x8sBNdDJ6d6Jf/ACxKHYYWK16Kzh/5GlLXYi8uUIm25PekvHnAsnNbe4pIUqm+p3+VccM5gt3jlEo3RWjzdZXXURrNT8ZcCxcLOyAL8SfEP8Pr0+dKHSzNxgdOKP4Oi0ji7GmhZC0VtYgpdGcHyHJIAnQE9TAMfXeNZuXsen32ZWyhC0CTpsVA6k6epoazcfFjRLboiu0y5BYEJI0U3CEJMaAR8R2sXeHvhhcuZEuypLKAVYiMxCEMVBnUaDWNRpXooY5HU9vy8vD7rGV+Da4/89+dZjp4KtwLC4I3VNq6WYTlSXGwkyM2UgSekTNScacoP+T4+VlIU7eXYn0givf7ZZLKvZtXIvZMr3DbCnxIynyavoc2uwBJ2q6uCuFCzXrpJiCGyqN9lAiPr+NdxxjEN+Dl9PogsWWDKXmiNavNp4qG3w7GYtw+IIw9kfDZEFjpALH+vYb044VwQYcsQxaYEmBt6e/rS/gPGrvjNhr/AJnAlHAAzLEjMo0Vtx7qe4p+10NI0kRI6iR29wD6xSeGFtyQ4gAVQFcrNX/6iZZpAxvZnQ6+K7oqDB4xbgJVg2VirQZhl3B9RU9eekYWOLTyRTTYtFFFFcK0UUUVFEUUV3aWTXcUZkeGDmuXuytLilPH+ODCorMjNnJAiBt3J/32rFcb5tuYhMmVUWQdCSdNtfx26Cttz1gjcw5VRLBkyj1zBY+rn6ms3wnlyxdw14Zs122xllXUFV+FZPmUwdYEmfSnuIgw+BIJ12+l81pgpmOi7Rw1ukgfGHwQM3mmDrrGtTcM5lv2FyIy5ZJhlB31Pr+NQYnDquHsNEO5cnfVQVCn65tfSvODcP8AHvpb2DN5j2UasfoDWzGRvadNLO/jSauLXNJdsPwvo/AsbcvWEuXFCs0mBO0kA694mp7wu5jlKZcsAEGQZ+L1EdKuXLASAAAoAAHQBREew/hWP4jzTdYk2SqoOpQsSN8x6KI10DEAgmNqEk4ZK3EFkYBG+u3u15eXiMTIy92l3oN/om39gW8/mUspTeSPMDqdDu0z8qE4SLV3NbTQAdfVgw1O8EH/AC1lX5sxYkFwCDB8qbj5VH/ezFf+p/8AVP5Ub2eOOjn2Kogk15JGeLYFp0YQbvYX919FpHzTxY2kCK2Vrn60E5VG501kmAPc9qyp5pxX/qn/AEp//NS2RiMUjsc1wrlUw0ECS0ZRAb8wRWWC4WWTNdKRQTjh/GMPi5xEAR40qC6xJKEtmyspKDTQxqSTtsfereAxl+0FyMyK8+YmV3+ILEaazE1Xv3SucTdGoAD/ALKzGaeo6AaVVGKYEmdTMyAfi33HWvUyStBykWjuIcew2Ck7CRpdz0pNMRxW+4Au3fK0ggk9Ro2VAJHbee1UmkBSQ3wiM0kOA2gjosCI1+GoRjX/AGp8uXWD5e2vSiy765ZkiDA3G8GBtpPyrgYho2CBb/VmEHyxu9P2pVuFGlWKQdGAIchhK+UtGTTv166V9Ew5XE2FzrIdRmUzuNx3EMPwr5ziLN1CSwILTPz1IP1FdLir3lHiOAxMHM0dyd+g1pXxCJuNDchog7rDEf1PG8gCJ1jrQWn4jb+x4lr5DfZriIHZZPhNaBUFgNfDZSBm2Urroa64pzRhxZZrbo7OCbaW2DNcciFChZLEwBMGOvelWExl9JKX7hdf1XJIMT5SCO4jQ6EjfetbwmxYZVv27VtGuKCSqIG8wkgsBJrJ2Mm4dC1kjQ7oQfusYDHjnkttp5hI8TwW7Z4bhUVTcuYXwnZF3bIpW4q9zldoHWBXB5uwQtC4L1qNRMy+saZNXDSB5Yn6Vr6X4nh+FtFsS9qyrKCzXSiZgANTmiZj50twHF3YdrmObms2PEpliMGJCCDXJLOWLLsl7EX1NoXiMqPCslpAQueIysxZmI6ZgKYYHD4U5xYa3L/Ebbgsfcgkz618i5k5kxXEnJQZLAPkVjAj9puhc79Y6eubxXCcRZ+9B1XWVMERrM6Gtn4F87jJI+nO5BascY2AMaaC/ReA4dbsrltqFBMnuT3J6mrNZL9GnMb4vCE3GLPbbLmO7AgEE9yNRPWK1tIZ43RyFj9wiWuzC0UUUViukUUUVFEVLY6+38RUVd2ng/17/wAKKwbwydhPVYzi43ALzjzRbuHMFOuUn9rNK/iKXcAwaAveVMj3YzqDKyJkr6En+uvHNE+JbB+GCR6kQJ/Cav8ACI8MfOae/wBR4drcKJxdkgd1a/pJsHiXmUw7D77LOcx8tq97OWYAqIURAA6ARt1+ZqpwfB28PdzIczEFQGPrBggaGVj5+tajjRHl76/wrOLhH8bMD5Zk7dQfxk/QUVw0NmwUWZg10O/I0sMbjsVE/Ix5rotTZxYvWyBIPwMDuMwcf17V83bSUIi6vkZSDMrtHlgAkyWzDykiNjW54OPO56Sv1j+vrUuM4LYusGuW1Zh1Pp0Mbj0NEcSxbcHMBVgj6rGPCPxsdg0Qff2Xzy3jhmYHzITvHYAT84n1oXEWgCMh17kSNZGvyH1b0rWcbTDoDbt2rRvGIGQaT8on09aSeMzwUW2Ag82W2kddW0/2pZ/NZJ8WUi++kRH/AE5inizI2u8X7CoLcsrqFLa/rR6H+Y+dNeVsbbW9kEjxBGvcaj57j1mtRgsLhrqBlt2iOsIu436VZXhtoEEWrcjUHIuntpQ/+psadWnzVQ8Hngla8Ob8J6eaznNuHAVbhXNBCn0Ez/MfPrpGabFK3xJsIEadz9JJP07V9LuJBkVh+O4Vrd1s3wsSQM7AFZkLr1BMxJ16DSnUEbZjYPeCjp+C/wAuYva/LfLKD+UtbFKZXw9Nx36/z/LtWi5PxIJdMsCARp1H/ke8T3rOo0lZIOkGSx9PNGojsOwpryuQL9vUSSykAGSCsyTtEjSiJMKyJheTtqtoeAHDvEpkuuWUD6JnzTh7nlFq2zTmLECYLZR9YB9p70gNjEqwd7NwoskjIdiIJ1HaPkAK+ieEPWuqRTcSjjIdGAShcRwgTSGTORfLSl88w5N5yLAZnYRJDwogiXZjoACYAmSdzAreYHCi1bS2NkUKPkN6niiluO4g7FkWKAROCwDcLZuyfolXNPHBg8JdvkSUHlHdiYA9pM+wr4P/AGlieIXCbt8sTrBJgCdgNh7AV965j4VaxOHexdbKrjeRoQQQRO+o2r5vgv0LOLgJvp4f7als0egiJ/zQPWjOGSwQxl0mh/HciJLc8Dccxaqm3bA0QKQRBBbQBQIiSIMTO8k6xoDE4cMhAcglCCrLoTsACDsRO43FTcQw2S66K0hWK6jeDH1p1w7k98RhbrAhWdYtT3DAlj2BgqPcmmT8QxjQ53u0xe1rY9FiuSucn4feNqJtFwHSJ2kEhuhGpGsH8vvQM6javjfLX6J8Sb4bE+RA0t5lMjsoBOpBidAJO9fZAKT8VfC94Mep50gIA4DVFFFFKEQiiiiooiiiioolfNGLARBllifi10j17nttpVDBYt8siQD61rsBh1cOrKGUgSCJHWmNqyFUKoAA0AFey4fipXxgy/E08j5JNi8PCRTG0/qsLFxzsT9TXHEcNeRVhGk+h/KP5V9ApZxpJ0BglSJHSetb4/iDmQkRiqrZD4PCNbIHP+LuPNJeFuwsDxAFiZkAaftH1qhiuY4uqECtaMS89+k7CPWk+O4niUD2bvmB6ka77gjcadZpYLqZABnBBk7EdPX+ppNJg55nZ5Dm6dKReE4xw4WJDkN/KQdPJWsTime4bhADkiPppp/W3rUSllkLswAbbvprGmoG/ah71ospzPAABkCdBBjX6dqExFsK4lzmiNgBBB1112qxhJQPl+yaf/QcNA/3R5H9JxyxxIo3htlW2ZIJga6des9q1dfNDdERr9adDmjEOQtpBOwABY/j/Kh5eGyuOYUOtpbiuP4AuuJxcTyAP5pa+60KSdgCfpSjC8Qt3RJymJJB1iJEjuu/mH+1RCzdtWbl2++e5kICmMq5tIjYkmJrJWleWEEOk7NGUAnMAO2vQ996a8HgtjxmsA6dO+k2wdzx53At7jv9Vav3vvkyN5VJClE1ALHQftmDpqd674JdyXrY1EXAGBaNT5QQvcSQd96pu3k0DlQ3lYkgAx5hAkSe87CukeG0gsMsZBOaDmmd822w1r0MjM0ZZ1FJnk0pfSKK8VpE9/417XzAitEqRRRS7mHHmzh7jjRohfdtAflv8q6Y0ucGjmpuk+KvWrt6+kPcvAgWwhkAAayN9NZ+dVsZjDZsKcPcYXTIuIVHlg7gGYP46VDyJwzMz3SWGXyqQSDJ1JkGdo/1GprvFLFhr1oolzMSFOYkr2iJ1En516+GWF7Th3f4geC8vi8FLhcUJoRms9CT1N15X0WOMzqfetny3xZfBFu+1xFVSFNvQnc69Z1gfjVTC8RsqHRrdt7jDys3xLpEiPmfeO1X+H3bbWjZFubjtAc9BoZ/Db0nrWrWQ3mcQaUx/FppmNiazKTrrevIAbb9U04XcdUS491Wtu+QAkyDrGp9hoe/pq4rC8zcBu2rQbMGQHzAA6SdDqdpP1NO+TOKNesFWMtbOWT1EaT+I+VIeIsik/vQ7c6TjhkM0eGHbb9CbpP6KKKTpgiiiiooiiiioomPCxo39dP96vRVThi+Q+/8qt163BCsO1KZzchQaX8V3X2NMDVDio+H50NjtYXe+a7g+cJTisGlwQ6hh69PY7ilr8qWD+2P838xTiikUeJliFMcQiJsFh5zcjAT4L5vxy2qYlLdiWQZxeLRoQPLliOsg6dKoYpbxYeGbarMHMCSBG/rrpFaXmrBIl4MoguCW95pDdJA0EntMV6GHFPcwG/NYjhGDG0Y8loOTeGK6ObwW4wI1iBrJgAfKtZZwyJoqqo9AB+VKuVsBkshzM3AGgx5dNtN96c0ixc75JDbiQio8NDF/tsA8AAkXOGKyWMuXNnaDM6aEzp1mKxVlJUgJqupOug2gjaJ61pOesTqiAsDBJA2gnSfWV0rOIy5plyCPNqASSNddevevZ8GjyYRp62U5w4pilMDK4UZdspaZKjUkaEAzIrkGIBYQYJIgkfxBHaRRbCQ2fNMeXLET+9PT2rxT8JyCBvOaGg6zr8tIpstdaX0fh13NatsOqL+QqxSnli/NjLIORivlMjuI9IMfKm1fM8XH2U72dCUqcKJCKT824M3MK4XUrDR3ynX8JpxRWUbyxwcOSoGtV804TxFxZeyNFLZiQSDqoGX2IANFtAuwAHXv9a1HMPCQoz20AGucKANzOYxWRxuIKrou5jzduvsfrXoIXdqM7NL3Saadj5ZcO9hLnfJ02/eq7bCsX9Jmf4U8xODu4UWrygnq6ncE6xp0IpLwfHEuM+oBB+QIkVtsdi0xKmyhkvudPKBBze/Yd96FxcskcjGtbbTebw96rKcSyP7LEkB8YAbXPv9K7lmeYOb/Gtm0iZQ0ZmJmQNYGg6xNM+QsAyW3dgQHIyz1Czr7Sfwq9geUMPbOYqbjd3iP9IAX8DTuhZsRGI+yiGi9AXDLlCKKKKAXCKKKKiiKKKKiicYFYtj11/GrBFZrnXHvh8KpS41tgw+BSWcBSTbRvDcK5/VLLBIy6TIs4ji163dZW8Pwkw5vFmzeIwUQZAhUObffSvawx5Y2t6BJXutxKd1S4p8K+9LOHcxN/w/jm0hvZ+uWCvhhU1dgXJY6TJAGg1FUeK81ThQ9tVu3/FZBaRpIKtcnMJlfIhbWKExkZdG4BaQupwKuu8VC180p49xQ/Yrt+00fcl7badVlTrp1G9LOC8fbJa8Z1+8uXVzMV18NoQB1hLhMxmUAGDA0NE4LhkMbB2jbceqKfKSdEx5n4Q93LctjNAggdP6P51xwDgBRXe8iwRChgDrrVb+9rA3YUKAwFp2kIy5/Da437it10kFe81N/eG4by22CMkL94GIWTbNwhV8xMqAR6TqTRn8OK7rTpyVdsapP0v+0elT1lMLxu/ct2HUWR4tw2yfOQCA58sHzDyEZpgyD3Ant80sPF+7Di3IyqTnDC8LSo8+XM8lgNIA6yDSXinD2NaHwitdQtI5eRSjmu9N9wAj5gqiJLKV3GmxJJ7zSu1JARUlp3AOY6fDHbTtNLcfx3xb4ezKq9wkMx10yyw1WPMxAG+lWuIY02pZMzsWhOhbrO+hgE16jDs7KFrOgCcxvGU9yvYe4wRgPhaA23uPbrXQGigv5ZOgk5dYJjaTvpvSxeMobgCqzKWXITpmDQzAxMFUMkVJwriBuS+QZJBXcrrqUJPxFREwevStbC0EjSaC03KGNVbrW/29jP7OwjvE9a2FfI7PF2S+zeIyZHLC0F0hASC0iTM9G2+da+9zncNg3bdqPMoyssnWw11tFcaSsTMgSYMRXkuNYNzphK3nv4hAYhwDsy1tFIuJ8wtbRyAnkuImpJkuiu2UCMxGYQAZOsSYU9YrjF62+IlbWWyqkQXk+ISAzHZVUAloB0E0gEDz78P2h84TsmsXxLhqeEtzMrC4T5ADprttAj1j0mr/APeK+xtBURgxfOyhoKLdRBcSWkKQxYCHmB0OaszxDmBbjlrVnIMqkKRAYtdyALDbRHbU/OvQ8Iw2VrnP5/hea428uLMh1G2tEXsfRM/7uC1Z8cFRmgRqSYmACCRPXpuZ9W/A7tibQQHxYbPJ9PaCNOkR69EWOvLaxeHssQ1lkD3CpaJZrsgHMwBHhhcomYPmG9ScSxWHXE2Bau3LFlkYu41YEDS3OVoYydYMgACmuJjb2DwByP2SmES/zGOeQTYuzZ33C3VFZ/EcfdLr21Ct4aPIac/kshxdaAFFtmITbUkkbECqnNN/LYJtrL3GVpUjRblpASM58P8A5kyS+y/taeLGGeV7rtAtVRRRQ60RRRRUURVnh9nM47DU/wAPxqtTXhaQk9z+VGYGLtJgDy18ljO7Kwq2K5e0pmVBkQZA1B6HuPSuzRXqkqUVnDIi5URVUHZQAPoBFV+Ir5PWRV2KrcQHkP8AXWhsQLjce5aR/MFibXNKM/hG0PM2U5gsbxqO1OLmDYwVURtA6R2FYPinlxFyOjkj6zX07CmUU95rvD4mSSdl7UfwjpWhrbCVDBv+ya8Xh7TOTUmZ03iJ940p4K7IFOsxQmdZ3F4i1aK+M2VjJGk7aT6bxVTjPEbZwrm28hvuwx2BbQnToBrVf9IKAG0fRh+IpZhMGLmBuSSMtwsI7hQNfTWkk0ud7Y37Bw+6YQMbYcVnXw6kquVCV0BA3JO8n5a6dKlvAkhcgDLIOWZJHU6nt0ru9owJCkCAQBGaO8Hf1qHDA5pUlT0jpXpbFWnAobKRrgAyhsy79QJIjY9ek0M/whZb0jYnoO/SnNnlo5yFulRqPh1g7g6imFrkRBq11/8AKAP50vl4lhovmd6FcGVjdysg91SuoOae+kdZHetfyjiyTctOqgqQ65QIEiDESB3/AMxq3Y5Pw6gg52BM6t1H+ECmeD4fatCLaKk7wN/c7mkfEeLYfEQmJgJPIrKadj25QFYAjbSa8CiZ6mvaK8ug1Tx3jSDZy5lUklo27amI7zpFZo2sO+HuM5BulpylV6EEgCYyywMxOjQKdcQs+It5wWR7RgEHcABtR8z9etLL3Brf2Rbo0aBPrqf5/gPWfc8Oi7PDNHXXzXhOKOfJO5zRYAO5+ljv0VDh2EVGtvcQCyWAnSCACYEAzGukdY0q5hPD+1hrObwwwEnpmkD5HYTrU+AxD4tlsXDCxuoEyBvMayRmPc17iOI/Z/uVRSM2jfrAaFdTOoLHX1MAb0VM3MxzeoKXwMYzLJfwgg3Wtjl4LSkSIOxrzINNBpoPT2+g+le0V88X0pFFFFRWiiiioov/2Q=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689" y="1300756"/>
            <a:ext cx="21717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917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086600" cy="990600"/>
          </a:xfrm>
        </p:spPr>
        <p:txBody>
          <a:bodyPr/>
          <a:lstStyle/>
          <a:p>
            <a:r>
              <a:rPr lang="en-US" dirty="0" smtClean="0"/>
              <a:t>Rhyming Books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788570"/>
              </p:ext>
            </p:extLst>
          </p:nvPr>
        </p:nvGraphicFramePr>
        <p:xfrm>
          <a:off x="304797" y="1828802"/>
          <a:ext cx="8534402" cy="448587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724403"/>
                <a:gridCol w="3809999"/>
              </a:tblGrid>
              <a:tr h="343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Title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Author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Giraffes Can’t Dance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Giles Andreae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Parts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Tedd Arnold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Madeline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Ludwig Bemelmans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Granny Went to Market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Stella Blackstone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Goodnight Moon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Margaret Wise Brown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Bear Snores On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Karma Wilson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Is There Really A Human Race?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Jamie Lee Curtis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6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Brown Bear, Brown Bear, What Do You See?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Panda Bear, Panda Bear, What Do You See?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Eric Carle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1800" i="1" dirty="0" err="1">
                          <a:effectLst/>
                        </a:rPr>
                        <a:t>Chicka</a:t>
                      </a:r>
                      <a:r>
                        <a:rPr lang="en-US" sz="1800" i="1" dirty="0">
                          <a:effectLst/>
                        </a:rPr>
                        <a:t> </a:t>
                      </a:r>
                      <a:r>
                        <a:rPr lang="en-US" sz="1800" i="1" dirty="0" err="1">
                          <a:effectLst/>
                        </a:rPr>
                        <a:t>Chicka</a:t>
                      </a:r>
                      <a:r>
                        <a:rPr lang="en-US" sz="1800" i="1" dirty="0">
                          <a:effectLst/>
                        </a:rPr>
                        <a:t> Boom </a:t>
                      </a:r>
                      <a:r>
                        <a:rPr lang="en-US" sz="1800" i="1" dirty="0" err="1">
                          <a:effectLst/>
                        </a:rPr>
                        <a:t>Boom</a:t>
                      </a:r>
                      <a:r>
                        <a:rPr lang="en-US" sz="1800" i="1" dirty="0">
                          <a:effectLst/>
                        </a:rPr>
                        <a:t>	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Bill Martin Jr. &amp; John </a:t>
                      </a:r>
                      <a:r>
                        <a:rPr lang="en-US" sz="1800" dirty="0" err="1">
                          <a:effectLst/>
                        </a:rPr>
                        <a:t>Archambault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1800" i="1" dirty="0" err="1">
                          <a:effectLst/>
                        </a:rPr>
                        <a:t>Zin</a:t>
                      </a:r>
                      <a:r>
                        <a:rPr lang="en-US" sz="1800" i="1" dirty="0">
                          <a:effectLst/>
                        </a:rPr>
                        <a:t>! </a:t>
                      </a:r>
                      <a:r>
                        <a:rPr lang="en-US" sz="1800" i="1" dirty="0" err="1">
                          <a:effectLst/>
                        </a:rPr>
                        <a:t>Zin</a:t>
                      </a:r>
                      <a:r>
                        <a:rPr lang="en-US" sz="1800" i="1" dirty="0">
                          <a:effectLst/>
                        </a:rPr>
                        <a:t>! </a:t>
                      </a:r>
                      <a:r>
                        <a:rPr lang="en-US" sz="1800" i="1" dirty="0" err="1">
                          <a:effectLst/>
                        </a:rPr>
                        <a:t>Zin</a:t>
                      </a:r>
                      <a:r>
                        <a:rPr lang="en-US" sz="1800" i="1" dirty="0">
                          <a:effectLst/>
                        </a:rPr>
                        <a:t>! A Violin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Lloyd Moss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1800" i="1" dirty="0">
                          <a:effectLst/>
                        </a:rPr>
                        <a:t>Green Eggs &amp; Ham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Dr. Seuss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7" name="Picture 1" descr="C:\Users\mcbarrosa\AppData\Local\Microsoft\Windows\Temporary Internet Files\Content.IE5\7IJNNS8E\MC9003825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44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Foundational Skills:</a:t>
            </a:r>
            <a:br>
              <a:rPr lang="en-US" dirty="0" smtClean="0"/>
            </a:br>
            <a:r>
              <a:rPr lang="en-US" dirty="0" smtClean="0"/>
              <a:t>Second &amp; Third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399"/>
            <a:ext cx="4267200" cy="4485167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200" dirty="0"/>
              <a:t>Become word detectives, search out words when reading books, viewing a website, or driving around town. Searches can be for: </a:t>
            </a:r>
          </a:p>
          <a:p>
            <a:pPr lvl="1"/>
            <a:r>
              <a:rPr lang="en-US" sz="2800" dirty="0"/>
              <a:t>Long vowel and short vowel words</a:t>
            </a:r>
          </a:p>
          <a:p>
            <a:pPr lvl="1"/>
            <a:r>
              <a:rPr lang="en-US" sz="2800" dirty="0"/>
              <a:t>Two-syllable words with long vowels</a:t>
            </a:r>
          </a:p>
          <a:p>
            <a:pPr lvl="1"/>
            <a:r>
              <a:rPr lang="en-US" sz="2800" dirty="0"/>
              <a:t>Words with prefixes or suffixes </a:t>
            </a:r>
          </a:p>
          <a:p>
            <a:pPr marL="0" indent="0">
              <a:buNone/>
            </a:pPr>
            <a:endParaRPr lang="en-US" sz="3200" dirty="0"/>
          </a:p>
          <a:p>
            <a:pPr lvl="0"/>
            <a:r>
              <a:rPr lang="en-US" sz="3200" dirty="0"/>
              <a:t>Play phonological word games found online, such as: </a:t>
            </a:r>
          </a:p>
          <a:p>
            <a:pPr lvl="1"/>
            <a:r>
              <a:rPr lang="en-US" sz="2800" dirty="0"/>
              <a:t>PBS Kids: </a:t>
            </a:r>
            <a:r>
              <a:rPr lang="en-US" sz="2800" u="sng" dirty="0">
                <a:hlinkClick r:id="rId2"/>
              </a:rPr>
              <a:t>http://pbskids.org</a:t>
            </a:r>
            <a:endParaRPr lang="en-US" sz="28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When reading point out words based on the foundational skills for second grade.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0" y="1676399"/>
            <a:ext cx="4146699" cy="4485167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200" dirty="0"/>
              <a:t>Become word detectives, search out words when reading books, viewing a website, or driving around town. Searches can be for: </a:t>
            </a:r>
          </a:p>
          <a:p>
            <a:pPr lvl="1"/>
            <a:r>
              <a:rPr lang="en-US" sz="2800" dirty="0"/>
              <a:t>Prefixes and derivational suffixes (</a:t>
            </a:r>
            <a:r>
              <a:rPr lang="en-US" sz="2800" i="1" dirty="0"/>
              <a:t>-</a:t>
            </a:r>
            <a:r>
              <a:rPr lang="en-US" sz="2800" i="1" dirty="0" err="1"/>
              <a:t>ful</a:t>
            </a:r>
            <a:r>
              <a:rPr lang="en-US" sz="2800" i="1" dirty="0"/>
              <a:t>, -</a:t>
            </a:r>
            <a:r>
              <a:rPr lang="en-US" sz="2800" i="1" dirty="0" err="1"/>
              <a:t>ation</a:t>
            </a:r>
            <a:r>
              <a:rPr lang="en-US" sz="2800" i="1" dirty="0"/>
              <a:t>, -</a:t>
            </a:r>
            <a:r>
              <a:rPr lang="en-US" sz="2800" i="1" dirty="0" err="1"/>
              <a:t>ity</a:t>
            </a:r>
            <a:r>
              <a:rPr lang="en-US" sz="2800" i="1" dirty="0"/>
              <a:t>, -</a:t>
            </a:r>
            <a:r>
              <a:rPr lang="en-US" sz="2800" i="1" dirty="0" err="1"/>
              <a:t>ous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Latin suffixes</a:t>
            </a:r>
          </a:p>
          <a:p>
            <a:pPr lvl="1"/>
            <a:r>
              <a:rPr lang="en-US" sz="2800" dirty="0"/>
              <a:t>Multisyllabic words</a:t>
            </a:r>
          </a:p>
          <a:p>
            <a:pPr lvl="1"/>
            <a:r>
              <a:rPr lang="en-US" sz="2800" dirty="0"/>
              <a:t>Irregularly spelled words </a:t>
            </a:r>
          </a:p>
          <a:p>
            <a:endParaRPr lang="en-US" sz="3200" dirty="0"/>
          </a:p>
          <a:p>
            <a:pPr lvl="0"/>
            <a:r>
              <a:rPr lang="en-US" sz="3200" dirty="0"/>
              <a:t>Play word games found online, such as: </a:t>
            </a:r>
          </a:p>
          <a:p>
            <a:pPr lvl="1"/>
            <a:r>
              <a:rPr lang="en-US" sz="2800" dirty="0"/>
              <a:t>PBS Kids: </a:t>
            </a:r>
            <a:r>
              <a:rPr lang="en-US" sz="2800" u="sng" dirty="0">
                <a:hlinkClick r:id="rId2"/>
              </a:rPr>
              <a:t>http://</a:t>
            </a:r>
            <a:r>
              <a:rPr lang="en-US" sz="2800" u="sng" dirty="0" smtClean="0">
                <a:hlinkClick r:id="rId2"/>
              </a:rPr>
              <a:t>pbskids.org</a:t>
            </a:r>
            <a:endParaRPr lang="en-US" sz="2800" dirty="0"/>
          </a:p>
          <a:p>
            <a:pPr lvl="1"/>
            <a:endParaRPr lang="en-US" sz="3200" dirty="0"/>
          </a:p>
          <a:p>
            <a:r>
              <a:rPr lang="en-US" sz="3200" dirty="0"/>
              <a:t>When reading together point out words based on the foundational skills for third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1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438400" y="2743200"/>
            <a:ext cx="6056313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	Key Ideas and Details</a:t>
            </a:r>
          </a:p>
          <a:p>
            <a:r>
              <a:rPr lang="en-US" dirty="0" smtClean="0"/>
              <a:t>	Craft and Structure</a:t>
            </a:r>
          </a:p>
          <a:p>
            <a:r>
              <a:rPr lang="en-US" dirty="0" smtClean="0"/>
              <a:t>	Integration of Knowledge and Ideas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Most importantly…cultivate the joy of reading.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Reading Literature &amp; Informational Texts</a:t>
            </a:r>
            <a:endParaRPr lang="en-US" sz="3600" dirty="0"/>
          </a:p>
        </p:txBody>
      </p:sp>
      <p:pic>
        <p:nvPicPr>
          <p:cNvPr id="5123" name="Picture 3" descr="C:\Users\mcbarrosa\AppData\Local\Microsoft\Windows\Temporary Internet Files\Content.IE5\OU3CM3S5\MP9004318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6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2137</Words>
  <Application>Microsoft Office PowerPoint</Application>
  <PresentationFormat>On-screen Show (4:3)</PresentationFormat>
  <Paragraphs>283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AcademicPresentation2</vt:lpstr>
      <vt:lpstr>How Parents Can Support English Literacy at Home</vt:lpstr>
      <vt:lpstr>English Language Arts &amp; Literacy in History/Social Sciences, Science, &amp; Technical Subjects </vt:lpstr>
      <vt:lpstr>Reading is the key! </vt:lpstr>
      <vt:lpstr>Foundational Literacy Skills</vt:lpstr>
      <vt:lpstr>Foundational Skills:  Kindergarten &amp; First Grades</vt:lpstr>
      <vt:lpstr>Rhyming Books:  Understanding &amp; playing with language</vt:lpstr>
      <vt:lpstr>Rhyming Books</vt:lpstr>
      <vt:lpstr>Foundational Skills: Second &amp; Third Grades</vt:lpstr>
      <vt:lpstr>Reading Literature &amp; Informational Texts</vt:lpstr>
      <vt:lpstr>Reading: Kindergarten &amp; First Grades</vt:lpstr>
      <vt:lpstr>Reading: Second Grade</vt:lpstr>
      <vt:lpstr>Reading: Third Grade</vt:lpstr>
      <vt:lpstr>PowerPoint Presentation</vt:lpstr>
      <vt:lpstr>Writing</vt:lpstr>
      <vt:lpstr>Writing: Kindergarten &amp; First Grades</vt:lpstr>
      <vt:lpstr>Writing: Second &amp; Third Grades</vt:lpstr>
      <vt:lpstr>Speaking &amp; Listening</vt:lpstr>
      <vt:lpstr>Speaking &amp; Listening: Kindergarten &amp; First Grades</vt:lpstr>
      <vt:lpstr>Speaking &amp; Listening:  Second &amp; Third Grades</vt:lpstr>
      <vt:lpstr>Language</vt:lpstr>
      <vt:lpstr>Language: Kindergarten &amp; First Grades</vt:lpstr>
      <vt:lpstr>Language: Second &amp; Third Grades</vt:lpstr>
      <vt:lpstr>Resources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2014-10-26T15:15:47Z</dcterms:created>
  <dcterms:modified xsi:type="dcterms:W3CDTF">2014-10-30T14:47:10Z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