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7" r:id="rId1"/>
    <p:sldMasterId id="2147483779" r:id="rId2"/>
  </p:sldMasterIdLst>
  <p:notesMasterIdLst>
    <p:notesMasterId r:id="rId12"/>
  </p:notesMasterIdLst>
  <p:handoutMasterIdLst>
    <p:handoutMasterId r:id="rId13"/>
  </p:handoutMasterIdLst>
  <p:sldIdLst>
    <p:sldId id="256" r:id="rId3"/>
    <p:sldId id="289" r:id="rId4"/>
    <p:sldId id="291" r:id="rId5"/>
    <p:sldId id="264" r:id="rId6"/>
    <p:sldId id="282" r:id="rId7"/>
    <p:sldId id="287" r:id="rId8"/>
    <p:sldId id="288" r:id="rId9"/>
    <p:sldId id="290" r:id="rId10"/>
    <p:sldId id="263"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83" autoAdjust="0"/>
  </p:normalViewPr>
  <p:slideViewPr>
    <p:cSldViewPr snapToGrid="0" snapToObjects="1">
      <p:cViewPr varScale="1">
        <p:scale>
          <a:sx n="74" d="100"/>
          <a:sy n="74" d="100"/>
        </p:scale>
        <p:origin x="27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8394C78-859A-43B0-A0E1-0CA829EA838C}" type="datetimeFigureOut">
              <a:rPr lang="en-US"/>
              <a:pPr>
                <a:defRPr/>
              </a:pPr>
              <a:t>10/8/2015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769C401-C9AF-469C-92D2-0F74FCE2D941}" type="slidenum">
              <a:rPr lang="en-US"/>
              <a:pPr>
                <a:defRPr/>
              </a:pPr>
              <a:t>‹#›</a:t>
            </a:fld>
            <a:endParaRPr lang="en-US"/>
          </a:p>
        </p:txBody>
      </p:sp>
    </p:spTree>
    <p:extLst>
      <p:ext uri="{BB962C8B-B14F-4D97-AF65-F5344CB8AC3E}">
        <p14:creationId xmlns:p14="http://schemas.microsoft.com/office/powerpoint/2010/main" val="354017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0406BB7-CAB7-4D9D-A705-C9A0FEE6685E}" type="datetimeFigureOut">
              <a:rPr lang="en-US"/>
              <a:pPr>
                <a:defRPr/>
              </a:pPr>
              <a:t>10/8/2015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AC3E525-AF57-4C01-9C20-A5FE3B4A0AC3}" type="slidenum">
              <a:rPr lang="en-US"/>
              <a:pPr>
                <a:defRPr/>
              </a:pPr>
              <a:t>‹#›</a:t>
            </a:fld>
            <a:endParaRPr lang="en-US"/>
          </a:p>
        </p:txBody>
      </p:sp>
    </p:spTree>
    <p:extLst>
      <p:ext uri="{BB962C8B-B14F-4D97-AF65-F5344CB8AC3E}">
        <p14:creationId xmlns:p14="http://schemas.microsoft.com/office/powerpoint/2010/main" val="109224013"/>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0D6424-343B-4766-A2D0-579BDA76C056}" type="slidenum">
              <a:rPr lang="en-US" altLang="en-US">
                <a:solidFill>
                  <a:srgbClr val="000000"/>
                </a:solidFill>
                <a:cs typeface="Arial" charset="0"/>
              </a:rPr>
              <a:pPr fontAlgn="base">
                <a:spcBef>
                  <a:spcPct val="0"/>
                </a:spcBef>
                <a:spcAft>
                  <a:spcPct val="0"/>
                </a:spcAft>
              </a:pPr>
              <a:t>2</a:t>
            </a:fld>
            <a:endParaRPr lang="en-US" altLang="en-US">
              <a:solidFill>
                <a:srgbClr val="000000"/>
              </a:solidFill>
              <a:cs typeface="Arial" charset="0"/>
            </a:endParaRPr>
          </a:p>
        </p:txBody>
      </p:sp>
    </p:spTree>
    <p:extLst>
      <p:ext uri="{BB962C8B-B14F-4D97-AF65-F5344CB8AC3E}">
        <p14:creationId xmlns:p14="http://schemas.microsoft.com/office/powerpoint/2010/main" val="425889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lIns="91428" tIns="45714" rIns="91428" bIns="45714" numCol="1" anchor="t" anchorCtr="0" compatLnSpc="1">
            <a:prstTxWarp prst="textNoShape">
              <a:avLst/>
            </a:prstTxWarp>
          </a:bodyPr>
          <a:lstStyle/>
          <a:p>
            <a:pPr>
              <a:spcBef>
                <a:spcPct val="0"/>
              </a:spcBef>
            </a:pPr>
            <a:endParaRPr lang="en-US" altLang="en-US" smtClean="0"/>
          </a:p>
        </p:txBody>
      </p:sp>
      <p:sp>
        <p:nvSpPr>
          <p:cNvPr id="553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algn="r" defTabSz="444500"/>
            <a:fld id="{C837A051-9B3C-49D0-9AE4-9DACEF8FB92C}" type="slidenum">
              <a:rPr lang="en-US" altLang="en-US" sz="1200">
                <a:latin typeface="Calibri" pitchFamily="34" charset="0"/>
              </a:rPr>
              <a:pPr algn="r" defTabSz="444500"/>
              <a:t>3</a:t>
            </a:fld>
            <a:endParaRPr lang="en-US" altLang="en-US" sz="1200">
              <a:latin typeface="Calibri" pitchFamily="34" charset="0"/>
            </a:endParaRPr>
          </a:p>
        </p:txBody>
      </p:sp>
    </p:spTree>
    <p:extLst>
      <p:ext uri="{BB962C8B-B14F-4D97-AF65-F5344CB8AC3E}">
        <p14:creationId xmlns:p14="http://schemas.microsoft.com/office/powerpoint/2010/main" val="321444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F8AF31-B59C-4383-8D89-6A125CD27277}"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1621969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A92A64-C276-477E-827C-BD94C33E52FF}"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341026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lIns="91428" tIns="45714" rIns="91428" bIns="45714" numCol="1" anchor="t" anchorCtr="0" compatLnSpc="1">
            <a:prstTxWarp prst="textNoShape">
              <a:avLst/>
            </a:prstTxWarp>
          </a:bodyPr>
          <a:lstStyle/>
          <a:p>
            <a:pPr>
              <a:spcBef>
                <a:spcPct val="0"/>
              </a:spcBef>
            </a:pPr>
            <a:endParaRPr lang="en-US" altLang="en-US" smtClean="0"/>
          </a:p>
        </p:txBody>
      </p:sp>
      <p:sp>
        <p:nvSpPr>
          <p:cNvPr id="532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algn="r" defTabSz="444500"/>
            <a:fld id="{CB802ECE-2033-461D-B7A1-9787C49F25FC}" type="slidenum">
              <a:rPr lang="en-US" altLang="en-US" sz="1200">
                <a:latin typeface="Calibri" pitchFamily="34" charset="0"/>
              </a:rPr>
              <a:pPr algn="r" defTabSz="444500"/>
              <a:t>8</a:t>
            </a:fld>
            <a:endParaRPr lang="en-US" altLang="en-US" sz="1200">
              <a:latin typeface="Calibri" pitchFamily="34" charset="0"/>
            </a:endParaRPr>
          </a:p>
        </p:txBody>
      </p:sp>
    </p:spTree>
    <p:extLst>
      <p:ext uri="{BB962C8B-B14F-4D97-AF65-F5344CB8AC3E}">
        <p14:creationId xmlns:p14="http://schemas.microsoft.com/office/powerpoint/2010/main" val="222418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1FC1D0-9C7B-485C-83DE-202A5E949B07}"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CFF6DE-CB3E-4CC4-9B72-D808E6C160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419612-8964-4DA3-9750-49A77FFD85F8}"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C1665D-3C33-48BB-A66A-728D62167B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98519D-176D-45EC-AC97-29859E9E788A}"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CAB6AB-D242-4811-AACA-47F8199CA91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8F4C4C-07F8-4FE0-A0AF-631A13F38565}"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2B61226-1CC9-45B5-8812-924D0AF53392}"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FB0D79A-2F4B-4BC6-BDA8-616DDC5EE8C8}"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CCD0F35-8DDD-446C-898F-FBA4A6C839C2}"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ABF769-AE42-4385-96C0-6D685C0C044F}"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775BCC86-E064-4853-BBF4-989664ECA00B}"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FFA42E-23F8-4564-A93F-D3D69D718637}" type="datetimeFigureOut">
              <a:rPr lang="en-US"/>
              <a:pPr>
                <a:defRPr/>
              </a:pPr>
              <a:t>10/8/2015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81F5DD4-6F18-4A05-80DE-FBC845B80DFC}"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B7C994B-70F6-4FB8-87EC-31129180055D}" type="datetimeFigureOut">
              <a:rPr lang="en-US"/>
              <a:pPr>
                <a:defRPr/>
              </a:pPr>
              <a:t>10/8/2015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90DEBAB2-9521-4EB5-9CFD-62F92679737F}"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E748F5-32D8-423B-82DE-91360FE71692}" type="datetimeFigureOut">
              <a:rPr lang="en-US"/>
              <a:pPr>
                <a:defRPr/>
              </a:pPr>
              <a:t>10/8/2015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3B98EA6E-7BD9-4914-BDFD-DAF48AD0680B}" type="slidenum">
              <a:rPr lang="en-US" altLang="en-US"/>
              <a:pPr>
                <a:defRPr/>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D462E0-E088-4AD9-B83C-39CEEC12D4DA}" type="datetimeFigureOut">
              <a:rPr lang="en-US"/>
              <a:pPr>
                <a:defRPr/>
              </a:pPr>
              <a:t>10/8/2015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12B9BFE6-B592-4024-87F2-E8430054D5F8}" type="slidenum">
              <a:rPr lang="en-US" altLang="en-US"/>
              <a:pPr>
                <a:defRPr/>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745C78-21D9-4F93-ACBD-F4B80EDCD5AF}" type="datetimeFigureOut">
              <a:rPr lang="en-US"/>
              <a:pPr>
                <a:defRPr/>
              </a:pPr>
              <a:t>10/8/2015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8245CEB2-936C-49AB-8995-FDFDDDF6A8BB}"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31ADE8-84CB-4962-BAC0-A5F0731793B1}"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E1576A-536E-4C2C-8952-554525367A3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D93BA1-36CF-45B9-9A56-C9A60F2A3E6F}" type="datetimeFigureOut">
              <a:rPr lang="en-US"/>
              <a:pPr>
                <a:defRPr/>
              </a:pPr>
              <a:t>10/8/2015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81F2BF-2F6A-4EB9-8AF5-EE50C7CF7E45}" type="slidenum">
              <a:rPr lang="en-US" altLang="en-US"/>
              <a:pPr>
                <a:defRPr/>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9575E4-4991-4CFE-8170-207E9E3BFC45}"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450BE18B-80E3-4031-A33E-AD91D16AA90B}" type="slidenum">
              <a:rPr lang="en-US" altLang="en-US"/>
              <a:pPr>
                <a:defRPr/>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3833B0-0806-44DE-95A0-EC11779E1E53}"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5E7A0A6-F13A-430E-A3DB-6FE1257F2A0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A279D4-9135-4D4F-967D-D908BF1EF768}" type="datetimeFigureOut">
              <a:rPr lang="en-US"/>
              <a:pPr>
                <a:defRPr/>
              </a:pPr>
              <a:t>10/8/2015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BEAE63-B3FD-42BD-A9FD-388D8EAF86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C342240-873C-49B2-BFBE-78C77BB01F37}" type="datetimeFigureOut">
              <a:rPr lang="en-US"/>
              <a:pPr>
                <a:defRPr/>
              </a:pPr>
              <a:t>10/8/2015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FA3E3E-6349-4408-807B-BC305B6C7F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9AE6C0-114E-4F05-A205-3CA817B88BFF}" type="datetimeFigureOut">
              <a:rPr lang="en-US"/>
              <a:pPr>
                <a:defRPr/>
              </a:pPr>
              <a:t>10/8/2015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34AC7F-2601-478C-A10D-007143C8AF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22EC30-70AE-4869-93E1-15A9DC5D22ED}" type="datetimeFigureOut">
              <a:rPr lang="en-US"/>
              <a:pPr>
                <a:defRPr/>
              </a:pPr>
              <a:t>10/8/2015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24C417-D6D0-456F-ABBE-D13648F344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B1C30E-F996-41F3-AABB-251C72358EE4}" type="datetimeFigureOut">
              <a:rPr lang="en-US"/>
              <a:pPr>
                <a:defRPr/>
              </a:pPr>
              <a:t>10/8/2015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C0FC1F-D6E4-4D26-AF9D-C3682F613F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3F4A0A-845D-44FE-A4A5-BE37504C8C0D}" type="datetimeFigureOut">
              <a:rPr lang="en-US"/>
              <a:pPr>
                <a:defRPr/>
              </a:pPr>
              <a:t>10/8/2015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1AFE0F-17D6-4362-BB34-1ADA66E75B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6F7E48-9937-4E75-9A2F-706FE0157CA0}" type="datetimeFigureOut">
              <a:rPr lang="en-US"/>
              <a:pPr>
                <a:defRPr/>
              </a:pPr>
              <a:t>10/8/2015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D6FE05-9465-489C-B60E-272AD2CB2F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E454CF-1FAB-498D-A802-571E89E0D4D7}" type="datetimeFigureOut">
              <a:rPr lang="en-US"/>
              <a:pPr>
                <a:defRPr/>
              </a:pPr>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E715878-7939-49DE-A632-49D851DF64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0" r:id="rId2"/>
    <p:sldLayoutId id="2147483799" r:id="rId3"/>
    <p:sldLayoutId id="2147483798" r:id="rId4"/>
    <p:sldLayoutId id="2147483797" r:id="rId5"/>
    <p:sldLayoutId id="2147483796" r:id="rId6"/>
    <p:sldLayoutId id="2147483795" r:id="rId7"/>
    <p:sldLayoutId id="2147483794" r:id="rId8"/>
    <p:sldLayoutId id="2147483793" r:id="rId9"/>
    <p:sldLayoutId id="2147483792" r:id="rId10"/>
    <p:sldLayoutId id="2147483791"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entury Gothic" pitchFamily="34" charset="0"/>
        </a:defRPr>
      </a:lvl2pPr>
      <a:lvl3pPr algn="ctr" defTabSz="457200" rtl="0" fontAlgn="base">
        <a:spcBef>
          <a:spcPct val="0"/>
        </a:spcBef>
        <a:spcAft>
          <a:spcPct val="0"/>
        </a:spcAft>
        <a:defRPr sz="4400">
          <a:solidFill>
            <a:schemeClr val="tx1"/>
          </a:solidFill>
          <a:latin typeface="Century Gothic" pitchFamily="34" charset="0"/>
        </a:defRPr>
      </a:lvl3pPr>
      <a:lvl4pPr algn="ctr" defTabSz="457200" rtl="0" fontAlgn="base">
        <a:spcBef>
          <a:spcPct val="0"/>
        </a:spcBef>
        <a:spcAft>
          <a:spcPct val="0"/>
        </a:spcAft>
        <a:defRPr sz="4400">
          <a:solidFill>
            <a:schemeClr val="tx1"/>
          </a:solidFill>
          <a:latin typeface="Century Gothic" pitchFamily="34" charset="0"/>
        </a:defRPr>
      </a:lvl4pPr>
      <a:lvl5pPr algn="ctr" defTabSz="457200" rtl="0" fontAlgn="base">
        <a:spcBef>
          <a:spcPct val="0"/>
        </a:spcBef>
        <a:spcAft>
          <a:spcPct val="0"/>
        </a:spcAft>
        <a:defRPr sz="4400">
          <a:solidFill>
            <a:schemeClr val="tx1"/>
          </a:solidFill>
          <a:latin typeface="Century Gothic" pitchFamily="34" charset="0"/>
        </a:defRPr>
      </a:lvl5pPr>
      <a:lvl6pPr marL="457200" algn="ctr" defTabSz="457200" rtl="0" fontAlgn="base">
        <a:spcBef>
          <a:spcPct val="0"/>
        </a:spcBef>
        <a:spcAft>
          <a:spcPct val="0"/>
        </a:spcAft>
        <a:defRPr sz="4400">
          <a:solidFill>
            <a:schemeClr val="tx1"/>
          </a:solidFill>
          <a:latin typeface="Century Gothic" pitchFamily="34" charset="0"/>
        </a:defRPr>
      </a:lvl6pPr>
      <a:lvl7pPr marL="914400" algn="ctr" defTabSz="457200" rtl="0" fontAlgn="base">
        <a:spcBef>
          <a:spcPct val="0"/>
        </a:spcBef>
        <a:spcAft>
          <a:spcPct val="0"/>
        </a:spcAft>
        <a:defRPr sz="4400">
          <a:solidFill>
            <a:schemeClr val="tx1"/>
          </a:solidFill>
          <a:latin typeface="Century Gothic" pitchFamily="34" charset="0"/>
        </a:defRPr>
      </a:lvl7pPr>
      <a:lvl8pPr marL="1371600" algn="ctr" defTabSz="457200" rtl="0" fontAlgn="base">
        <a:spcBef>
          <a:spcPct val="0"/>
        </a:spcBef>
        <a:spcAft>
          <a:spcPct val="0"/>
        </a:spcAft>
        <a:defRPr sz="4400">
          <a:solidFill>
            <a:schemeClr val="tx1"/>
          </a:solidFill>
          <a:latin typeface="Century Gothic" pitchFamily="34" charset="0"/>
        </a:defRPr>
      </a:lvl8pPr>
      <a:lvl9pPr marL="1828800" algn="ctr" defTabSz="457200" rtl="0" fontAlgn="base">
        <a:spcBef>
          <a:spcPct val="0"/>
        </a:spcBef>
        <a:spcAft>
          <a:spcPct val="0"/>
        </a:spcAft>
        <a:defRPr sz="4400">
          <a:solidFill>
            <a:schemeClr val="tx1"/>
          </a:solidFill>
          <a:latin typeface="Century Gothic"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4795E941-3F07-4E81-A3C1-9B546EC34695}" type="datetimeFigureOut">
              <a:rPr lang="en-US"/>
              <a:pPr>
                <a:defRPr/>
              </a:pPr>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entury Gothic" panose="020B0502020202020204" pitchFamily="34" charset="0"/>
                <a:cs typeface="Arial" panose="020B0604020202020204" pitchFamily="34" charset="0"/>
              </a:defRPr>
            </a:lvl1pPr>
          </a:lstStyle>
          <a:p>
            <a:pPr>
              <a:defRPr/>
            </a:pPr>
            <a:fld id="{F4C77200-D06C-4E93-B9FF-F3AA1455CA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entury Gothic" pitchFamily="34" charset="0"/>
        </a:defRPr>
      </a:lvl2pPr>
      <a:lvl3pPr algn="ctr" defTabSz="457200" rtl="0" eaLnBrk="0" fontAlgn="base" hangingPunct="0">
        <a:spcBef>
          <a:spcPct val="0"/>
        </a:spcBef>
        <a:spcAft>
          <a:spcPct val="0"/>
        </a:spcAft>
        <a:defRPr sz="4400">
          <a:solidFill>
            <a:schemeClr val="tx1"/>
          </a:solidFill>
          <a:latin typeface="Century Gothic" pitchFamily="34" charset="0"/>
        </a:defRPr>
      </a:lvl3pPr>
      <a:lvl4pPr algn="ctr" defTabSz="457200" rtl="0" eaLnBrk="0" fontAlgn="base" hangingPunct="0">
        <a:spcBef>
          <a:spcPct val="0"/>
        </a:spcBef>
        <a:spcAft>
          <a:spcPct val="0"/>
        </a:spcAft>
        <a:defRPr sz="4400">
          <a:solidFill>
            <a:schemeClr val="tx1"/>
          </a:solidFill>
          <a:latin typeface="Century Gothic" pitchFamily="34" charset="0"/>
        </a:defRPr>
      </a:lvl4pPr>
      <a:lvl5pPr algn="ctr" defTabSz="457200" rtl="0" eaLnBrk="0" fontAlgn="base" hangingPunct="0">
        <a:spcBef>
          <a:spcPct val="0"/>
        </a:spcBef>
        <a:spcAft>
          <a:spcPct val="0"/>
        </a:spcAft>
        <a:defRPr sz="4400">
          <a:solidFill>
            <a:schemeClr val="tx1"/>
          </a:solidFill>
          <a:latin typeface="Century Gothic" pitchFamily="34" charset="0"/>
        </a:defRPr>
      </a:lvl5pPr>
      <a:lvl6pPr marL="457200" algn="ctr" defTabSz="457200" rtl="0" fontAlgn="base">
        <a:spcBef>
          <a:spcPct val="0"/>
        </a:spcBef>
        <a:spcAft>
          <a:spcPct val="0"/>
        </a:spcAft>
        <a:defRPr sz="4400">
          <a:solidFill>
            <a:schemeClr val="tx1"/>
          </a:solidFill>
          <a:latin typeface="Century Gothic" pitchFamily="34" charset="0"/>
        </a:defRPr>
      </a:lvl6pPr>
      <a:lvl7pPr marL="914400" algn="ctr" defTabSz="457200" rtl="0" fontAlgn="base">
        <a:spcBef>
          <a:spcPct val="0"/>
        </a:spcBef>
        <a:spcAft>
          <a:spcPct val="0"/>
        </a:spcAft>
        <a:defRPr sz="4400">
          <a:solidFill>
            <a:schemeClr val="tx1"/>
          </a:solidFill>
          <a:latin typeface="Century Gothic" pitchFamily="34" charset="0"/>
        </a:defRPr>
      </a:lvl7pPr>
      <a:lvl8pPr marL="1371600" algn="ctr" defTabSz="457200" rtl="0" fontAlgn="base">
        <a:spcBef>
          <a:spcPct val="0"/>
        </a:spcBef>
        <a:spcAft>
          <a:spcPct val="0"/>
        </a:spcAft>
        <a:defRPr sz="4400">
          <a:solidFill>
            <a:schemeClr val="tx1"/>
          </a:solidFill>
          <a:latin typeface="Century Gothic" pitchFamily="34" charset="0"/>
        </a:defRPr>
      </a:lvl8pPr>
      <a:lvl9pPr marL="1828800" algn="ctr" defTabSz="457200" rtl="0" fontAlgn="base">
        <a:spcBef>
          <a:spcPct val="0"/>
        </a:spcBef>
        <a:spcAft>
          <a:spcPct val="0"/>
        </a:spcAft>
        <a:defRPr sz="4400">
          <a:solidFill>
            <a:schemeClr val="tx1"/>
          </a:solidFill>
          <a:latin typeface="Century Gothic"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signupgenius.com/go/20f0a4ea4ad29a2ff2-committe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3" descr="mip_logo.eps"/>
          <p:cNvPicPr>
            <a:picLocks noChangeAspect="1"/>
          </p:cNvPicPr>
          <p:nvPr/>
        </p:nvPicPr>
        <p:blipFill>
          <a:blip r:embed="rId2"/>
          <a:srcRect/>
          <a:stretch>
            <a:fillRect/>
          </a:stretch>
        </p:blipFill>
        <p:spPr bwMode="auto">
          <a:xfrm>
            <a:off x="6561138" y="4017963"/>
            <a:ext cx="2225675" cy="2605087"/>
          </a:xfrm>
          <a:prstGeom prst="rect">
            <a:avLst/>
          </a:prstGeom>
          <a:noFill/>
          <a:ln w="9525">
            <a:noFill/>
            <a:miter lim="800000"/>
            <a:headEnd/>
            <a:tailEnd/>
          </a:ln>
        </p:spPr>
      </p:pic>
      <p:sp>
        <p:nvSpPr>
          <p:cNvPr id="27650" name="Subtitle 2"/>
          <p:cNvSpPr txBox="1">
            <a:spLocks/>
          </p:cNvSpPr>
          <p:nvPr/>
        </p:nvSpPr>
        <p:spPr bwMode="auto">
          <a:xfrm>
            <a:off x="457200" y="2514600"/>
            <a:ext cx="5746750" cy="4108450"/>
          </a:xfrm>
          <a:prstGeom prst="rect">
            <a:avLst/>
          </a:prstGeom>
          <a:noFill/>
          <a:ln w="9525">
            <a:noFill/>
            <a:miter lim="800000"/>
            <a:headEnd/>
            <a:tailEnd/>
          </a:ln>
        </p:spPr>
        <p:txBody>
          <a:bodyPr/>
          <a:lstStyle/>
          <a:p>
            <a:pPr marL="457200" indent="-457200">
              <a:spcBef>
                <a:spcPct val="20000"/>
              </a:spcBef>
              <a:buFont typeface="Wingdings" pitchFamily="2" charset="2"/>
              <a:buChar char="§"/>
            </a:pPr>
            <a:r>
              <a:rPr lang="en-US" sz="2800" b="1">
                <a:solidFill>
                  <a:srgbClr val="898989"/>
                </a:solidFill>
                <a:latin typeface="Century Gothic" pitchFamily="34" charset="0"/>
              </a:rPr>
              <a:t>2015 Parent Survey Funding Priorities</a:t>
            </a:r>
          </a:p>
          <a:p>
            <a:pPr marL="457200" indent="-457200">
              <a:spcBef>
                <a:spcPct val="20000"/>
              </a:spcBef>
              <a:buFont typeface="Wingdings" pitchFamily="2" charset="2"/>
              <a:buChar char="§"/>
            </a:pPr>
            <a:r>
              <a:rPr lang="en-US" sz="2800" b="1">
                <a:solidFill>
                  <a:srgbClr val="898989"/>
                </a:solidFill>
                <a:latin typeface="Century Gothic" pitchFamily="34" charset="0"/>
              </a:rPr>
              <a:t>2015/2016 Financial Recap</a:t>
            </a:r>
          </a:p>
          <a:p>
            <a:pPr marL="457200" indent="-457200">
              <a:spcBef>
                <a:spcPct val="20000"/>
              </a:spcBef>
              <a:buFont typeface="Wingdings" pitchFamily="2" charset="2"/>
              <a:buChar char="§"/>
            </a:pPr>
            <a:r>
              <a:rPr lang="en-US" sz="2800" b="1">
                <a:solidFill>
                  <a:srgbClr val="898989"/>
                </a:solidFill>
                <a:latin typeface="Century Gothic" pitchFamily="34" charset="0"/>
              </a:rPr>
              <a:t>Curriculum Investment</a:t>
            </a:r>
          </a:p>
          <a:p>
            <a:pPr marL="457200" indent="-457200">
              <a:spcBef>
                <a:spcPct val="20000"/>
              </a:spcBef>
              <a:buFont typeface="Wingdings" pitchFamily="2" charset="2"/>
              <a:buChar char="§"/>
            </a:pPr>
            <a:r>
              <a:rPr lang="en-US" sz="2800" b="1">
                <a:solidFill>
                  <a:srgbClr val="898989"/>
                </a:solidFill>
                <a:latin typeface="Century Gothic" pitchFamily="34" charset="0"/>
              </a:rPr>
              <a:t>2016/17 Proposed Budget</a:t>
            </a:r>
          </a:p>
          <a:p>
            <a:pPr marL="457200" indent="-457200">
              <a:spcBef>
                <a:spcPct val="20000"/>
              </a:spcBef>
              <a:buFont typeface="Wingdings" pitchFamily="2" charset="2"/>
              <a:buChar char="§"/>
            </a:pPr>
            <a:r>
              <a:rPr lang="en-US" sz="2800" b="1">
                <a:solidFill>
                  <a:srgbClr val="898989"/>
                </a:solidFill>
                <a:latin typeface="Century Gothic" pitchFamily="34" charset="0"/>
              </a:rPr>
              <a:t>Fundraising Goals</a:t>
            </a:r>
          </a:p>
          <a:p>
            <a:pPr marL="457200" indent="-457200">
              <a:spcBef>
                <a:spcPct val="20000"/>
              </a:spcBef>
              <a:buFont typeface="Wingdings" pitchFamily="2" charset="2"/>
              <a:buChar char="§"/>
            </a:pPr>
            <a:r>
              <a:rPr lang="en-US" sz="2800" b="1">
                <a:solidFill>
                  <a:srgbClr val="898989"/>
                </a:solidFill>
                <a:latin typeface="Century Gothic" pitchFamily="34" charset="0"/>
              </a:rPr>
              <a:t>Mentor Program</a:t>
            </a:r>
          </a:p>
          <a:p>
            <a:pPr marL="457200" indent="-457200">
              <a:spcBef>
                <a:spcPct val="20000"/>
              </a:spcBef>
              <a:buFont typeface="Wingdings" pitchFamily="2" charset="2"/>
              <a:buChar char="§"/>
            </a:pPr>
            <a:r>
              <a:rPr lang="en-US" sz="2800" b="1">
                <a:solidFill>
                  <a:srgbClr val="898989"/>
                </a:solidFill>
                <a:latin typeface="Century Gothic" pitchFamily="34" charset="0"/>
              </a:rPr>
              <a:t>Upcoming Events</a:t>
            </a:r>
          </a:p>
        </p:txBody>
      </p:sp>
      <p:cxnSp>
        <p:nvCxnSpPr>
          <p:cNvPr id="13" name="Straight Connector 12"/>
          <p:cNvCxnSpPr/>
          <p:nvPr/>
        </p:nvCxnSpPr>
        <p:spPr>
          <a:xfrm>
            <a:off x="6203950" y="415925"/>
            <a:ext cx="0" cy="6207125"/>
          </a:xfrm>
          <a:prstGeom prst="line">
            <a:avLst/>
          </a:prstGeom>
        </p:spPr>
        <p:style>
          <a:lnRef idx="2">
            <a:schemeClr val="accent1"/>
          </a:lnRef>
          <a:fillRef idx="0">
            <a:schemeClr val="accent1"/>
          </a:fillRef>
          <a:effectRef idx="1">
            <a:schemeClr val="accent1"/>
          </a:effectRef>
          <a:fontRef idx="minor">
            <a:schemeClr val="tx1"/>
          </a:fontRef>
        </p:style>
      </p:cxnSp>
      <p:sp>
        <p:nvSpPr>
          <p:cNvPr id="14" name="Title 1"/>
          <p:cNvSpPr txBox="1">
            <a:spLocks/>
          </p:cNvSpPr>
          <p:nvPr/>
        </p:nvSpPr>
        <p:spPr>
          <a:xfrm>
            <a:off x="457200" y="274638"/>
            <a:ext cx="5746750" cy="2151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fontScale="97500"/>
          </a:bodyPr>
          <a:lstStyle>
            <a:lvl1pPr algn="ctr" defTabSz="4572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lang="en-US" dirty="0" smtClean="0">
                <a:solidFill>
                  <a:schemeClr val="bg1"/>
                </a:solidFill>
              </a:rPr>
              <a:t>2015/16</a:t>
            </a:r>
          </a:p>
          <a:p>
            <a:pPr fontAlgn="auto">
              <a:spcAft>
                <a:spcPts val="0"/>
              </a:spcAft>
              <a:defRPr/>
            </a:pPr>
            <a:r>
              <a:rPr lang="en-US" dirty="0" smtClean="0">
                <a:solidFill>
                  <a:schemeClr val="bg1"/>
                </a:solidFill>
              </a:rPr>
              <a:t>Financial Meeting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eaLnBrk="1" fontAlgn="auto" hangingPunct="1">
              <a:spcAft>
                <a:spcPts val="0"/>
              </a:spcAft>
              <a:defRPr/>
            </a:pPr>
            <a:r>
              <a:rPr lang="en-US" dirty="0" smtClean="0">
                <a:solidFill>
                  <a:schemeClr val="bg1"/>
                </a:solidFill>
              </a:rPr>
              <a:t>2015 Survey Funding Priorities</a:t>
            </a:r>
            <a:endParaRPr lang="en-US" dirty="0">
              <a:solidFill>
                <a:schemeClr val="bg1"/>
              </a:solidFill>
            </a:endParaRPr>
          </a:p>
        </p:txBody>
      </p:sp>
      <p:pic>
        <p:nvPicPr>
          <p:cNvPr id="28674" name="Picture 2" descr="MIP_block.jpg"/>
          <p:cNvPicPr>
            <a:picLocks noChangeAspect="1"/>
          </p:cNvPicPr>
          <p:nvPr/>
        </p:nvPicPr>
        <p:blipFill>
          <a:blip r:embed="rId3"/>
          <a:srcRect/>
          <a:stretch>
            <a:fillRect/>
          </a:stretch>
        </p:blipFill>
        <p:spPr bwMode="auto">
          <a:xfrm>
            <a:off x="7467600" y="152400"/>
            <a:ext cx="1419225" cy="1400175"/>
          </a:xfrm>
          <a:prstGeom prst="rect">
            <a:avLst/>
          </a:prstGeom>
          <a:noFill/>
          <a:ln w="9525">
            <a:noFill/>
            <a:miter lim="800000"/>
            <a:headEnd/>
            <a:tailEnd/>
          </a:ln>
        </p:spPr>
      </p:pic>
      <p:pic>
        <p:nvPicPr>
          <p:cNvPr id="28675" name="Picture 5" descr="15SpendingPriority_041415.pdf"/>
          <p:cNvPicPr>
            <a:picLocks noChangeAspect="1"/>
          </p:cNvPicPr>
          <p:nvPr/>
        </p:nvPicPr>
        <p:blipFill>
          <a:blip r:embed="rId4"/>
          <a:srcRect/>
          <a:stretch>
            <a:fillRect/>
          </a:stretch>
        </p:blipFill>
        <p:spPr bwMode="auto">
          <a:xfrm>
            <a:off x="195263" y="1455738"/>
            <a:ext cx="690245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l" eaLnBrk="1" hangingPunct="1">
              <a:defRPr/>
            </a:pPr>
            <a:r>
              <a:rPr lang="en-US" sz="4000" dirty="0" smtClean="0">
                <a:solidFill>
                  <a:schemeClr val="bg1"/>
                </a:solidFill>
              </a:rPr>
              <a:t>2015/16 Direct Giving   Participation </a:t>
            </a:r>
            <a:endParaRPr lang="en-US" sz="1600" dirty="0" smtClean="0">
              <a:solidFill>
                <a:schemeClr val="bg1"/>
              </a:solidFill>
            </a:endParaRPr>
          </a:p>
        </p:txBody>
      </p:sp>
      <p:pic>
        <p:nvPicPr>
          <p:cNvPr id="54275" name="Picture 2" descr="MIP_block.jpg"/>
          <p:cNvPicPr>
            <a:picLocks noChangeAspect="1"/>
          </p:cNvPicPr>
          <p:nvPr/>
        </p:nvPicPr>
        <p:blipFill>
          <a:blip r:embed="rId3"/>
          <a:srcRect/>
          <a:stretch>
            <a:fillRect/>
          </a:stretch>
        </p:blipFill>
        <p:spPr bwMode="auto">
          <a:xfrm>
            <a:off x="7467600" y="152400"/>
            <a:ext cx="1419225" cy="1400175"/>
          </a:xfrm>
          <a:prstGeom prst="rect">
            <a:avLst/>
          </a:prstGeom>
          <a:noFill/>
          <a:ln w="9525">
            <a:noFill/>
            <a:miter lim="800000"/>
            <a:headEnd/>
            <a:tailEnd/>
          </a:ln>
        </p:spPr>
      </p:pic>
      <p:sp>
        <p:nvSpPr>
          <p:cNvPr id="54276" name="TextBox 9"/>
          <p:cNvSpPr txBox="1">
            <a:spLocks noChangeArrowheads="1"/>
          </p:cNvSpPr>
          <p:nvPr/>
        </p:nvSpPr>
        <p:spPr bwMode="auto">
          <a:xfrm>
            <a:off x="879475" y="3424238"/>
            <a:ext cx="3629025" cy="2508250"/>
          </a:xfrm>
          <a:prstGeom prst="rect">
            <a:avLst/>
          </a:prstGeom>
          <a:noFill/>
          <a:ln w="9525">
            <a:noFill/>
            <a:miter lim="800000"/>
            <a:headEnd/>
            <a:tailEnd/>
          </a:ln>
        </p:spPr>
        <p:txBody>
          <a:bodyPr>
            <a:spAutoFit/>
          </a:bodyPr>
          <a:lstStyle/>
          <a:p>
            <a:pPr>
              <a:lnSpc>
                <a:spcPct val="120000"/>
              </a:lnSpc>
            </a:pPr>
            <a:r>
              <a:rPr lang="en-US" altLang="en-US" sz="2800" i="1">
                <a:latin typeface="Century Gothic" pitchFamily="34" charset="0"/>
              </a:rPr>
              <a:t>2013/14  </a:t>
            </a:r>
            <a:r>
              <a:rPr lang="en-US" altLang="en-US" sz="2800" b="1">
                <a:solidFill>
                  <a:schemeClr val="accent1"/>
                </a:solidFill>
                <a:latin typeface="Century Gothic" pitchFamily="34" charset="0"/>
              </a:rPr>
              <a:t>61 %</a:t>
            </a:r>
            <a:endParaRPr lang="en-US" altLang="en-US" sz="2800" b="1">
              <a:latin typeface="Century Gothic" pitchFamily="34" charset="0"/>
            </a:endParaRPr>
          </a:p>
          <a:p>
            <a:pPr>
              <a:lnSpc>
                <a:spcPct val="120000"/>
              </a:lnSpc>
            </a:pPr>
            <a:r>
              <a:rPr lang="en-US" altLang="en-US" sz="2800" i="1">
                <a:latin typeface="Century Gothic" pitchFamily="34" charset="0"/>
              </a:rPr>
              <a:t>2014/15  </a:t>
            </a:r>
            <a:r>
              <a:rPr lang="en-US" altLang="zh-CN" sz="2800" b="1">
                <a:solidFill>
                  <a:schemeClr val="accent1"/>
                </a:solidFill>
                <a:latin typeface="Century Gothic" pitchFamily="34" charset="0"/>
              </a:rPr>
              <a:t>46 %</a:t>
            </a:r>
            <a:endParaRPr lang="en-US" altLang="zh-CN" sz="2800" b="1">
              <a:latin typeface="Century Gothic" pitchFamily="34" charset="0"/>
            </a:endParaRPr>
          </a:p>
          <a:p>
            <a:pPr>
              <a:lnSpc>
                <a:spcPct val="120000"/>
              </a:lnSpc>
            </a:pPr>
            <a:r>
              <a:rPr lang="en-US" altLang="en-US" sz="2800" i="1">
                <a:latin typeface="Century Gothic" pitchFamily="34" charset="0"/>
              </a:rPr>
              <a:t>2015/16  </a:t>
            </a:r>
            <a:r>
              <a:rPr lang="en-US" altLang="en-US" sz="2800" b="1">
                <a:solidFill>
                  <a:schemeClr val="accent1"/>
                </a:solidFill>
                <a:latin typeface="Century Gothic" pitchFamily="34" charset="0"/>
              </a:rPr>
              <a:t>65+ </a:t>
            </a:r>
            <a:r>
              <a:rPr lang="en-US" altLang="zh-CN" sz="2800" b="1">
                <a:solidFill>
                  <a:schemeClr val="accent1"/>
                </a:solidFill>
                <a:latin typeface="Century Gothic" pitchFamily="34" charset="0"/>
              </a:rPr>
              <a:t>%</a:t>
            </a:r>
            <a:endParaRPr lang="en-US" altLang="zh-CN" sz="2800" b="1">
              <a:latin typeface="Century Gothic" pitchFamily="34" charset="0"/>
            </a:endParaRPr>
          </a:p>
          <a:p>
            <a:pPr>
              <a:lnSpc>
                <a:spcPct val="120000"/>
              </a:lnSpc>
            </a:pPr>
            <a:endParaRPr lang="en-US" altLang="en-US" sz="2800" i="1">
              <a:latin typeface="Century Gothic" pitchFamily="34" charset="0"/>
            </a:endParaRPr>
          </a:p>
          <a:p>
            <a:pPr>
              <a:lnSpc>
                <a:spcPct val="120000"/>
              </a:lnSpc>
            </a:pPr>
            <a:endParaRPr lang="en-US" altLang="en-US" sz="2000">
              <a:latin typeface="Century Gothic" pitchFamily="34" charset="0"/>
            </a:endParaRPr>
          </a:p>
        </p:txBody>
      </p:sp>
      <p:sp>
        <p:nvSpPr>
          <p:cNvPr id="54278" name="Content Placeholder 9"/>
          <p:cNvSpPr txBox="1">
            <a:spLocks/>
          </p:cNvSpPr>
          <p:nvPr/>
        </p:nvSpPr>
        <p:spPr bwMode="auto">
          <a:xfrm>
            <a:off x="457200" y="1778000"/>
            <a:ext cx="5372100" cy="1231900"/>
          </a:xfrm>
          <a:prstGeom prst="rect">
            <a:avLst/>
          </a:prstGeom>
          <a:noFill/>
          <a:ln w="9525">
            <a:noFill/>
            <a:miter lim="800000"/>
            <a:headEnd/>
            <a:tailEnd/>
          </a:ln>
        </p:spPr>
        <p:txBody>
          <a:bodyPr/>
          <a:lstStyle/>
          <a:p>
            <a:pPr>
              <a:lnSpc>
                <a:spcPct val="110000"/>
              </a:lnSpc>
              <a:spcBef>
                <a:spcPct val="20000"/>
              </a:spcBef>
              <a:buFont typeface="Arial" charset="0"/>
              <a:buNone/>
            </a:pPr>
            <a:r>
              <a:rPr lang="en-US" altLang="en-US" sz="2800" b="1">
                <a:latin typeface="Century Gothic" pitchFamily="34" charset="0"/>
              </a:rPr>
              <a:t>Participation Rates</a:t>
            </a:r>
          </a:p>
          <a:p>
            <a:pPr>
              <a:lnSpc>
                <a:spcPct val="110000"/>
              </a:lnSpc>
              <a:spcBef>
                <a:spcPct val="20000"/>
              </a:spcBef>
              <a:buFont typeface="Arial" charset="0"/>
              <a:buNone/>
            </a:pPr>
            <a:r>
              <a:rPr lang="en-US" altLang="en-US" sz="2800" b="1">
                <a:latin typeface="Century Gothic" pitchFamily="34" charset="0"/>
              </a:rPr>
              <a:t>By School Year:</a:t>
            </a:r>
          </a:p>
        </p:txBody>
      </p:sp>
      <p:pic>
        <p:nvPicPr>
          <p:cNvPr id="54279" name="Picture 7" descr="thermometer 100815"/>
          <p:cNvPicPr>
            <a:picLocks noChangeAspect="1" noChangeArrowheads="1"/>
          </p:cNvPicPr>
          <p:nvPr/>
        </p:nvPicPr>
        <p:blipFill>
          <a:blip r:embed="rId4"/>
          <a:srcRect/>
          <a:stretch>
            <a:fillRect/>
          </a:stretch>
        </p:blipFill>
        <p:spPr bwMode="auto">
          <a:xfrm>
            <a:off x="3929063" y="1778000"/>
            <a:ext cx="4484687" cy="44037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rtlCol="0">
            <a:normAutofit fontScale="90000"/>
          </a:bodyPr>
          <a:lstStyle/>
          <a:p>
            <a:pPr fontAlgn="auto">
              <a:spcAft>
                <a:spcPts val="0"/>
              </a:spcAft>
              <a:defRPr/>
            </a:pPr>
            <a:r>
              <a:rPr lang="en-US" dirty="0" smtClean="0">
                <a:solidFill>
                  <a:schemeClr val="bg1"/>
                </a:solidFill>
              </a:rPr>
              <a:t>2015/16 Anticipated Income vs. Expenses</a:t>
            </a:r>
            <a:endParaRPr lang="en-US" dirty="0">
              <a:solidFill>
                <a:schemeClr val="bg1"/>
              </a:solidFill>
            </a:endParaRPr>
          </a:p>
        </p:txBody>
      </p:sp>
      <p:pic>
        <p:nvPicPr>
          <p:cNvPr id="30722" name="Picture 2" descr="MIP_block.jpg"/>
          <p:cNvPicPr>
            <a:picLocks noChangeAspect="1"/>
          </p:cNvPicPr>
          <p:nvPr/>
        </p:nvPicPr>
        <p:blipFill>
          <a:blip r:embed="rId2"/>
          <a:srcRect/>
          <a:stretch>
            <a:fillRect/>
          </a:stretch>
        </p:blipFill>
        <p:spPr bwMode="auto">
          <a:xfrm>
            <a:off x="7467600" y="152400"/>
            <a:ext cx="1419225" cy="1400175"/>
          </a:xfrm>
          <a:prstGeom prst="rect">
            <a:avLst/>
          </a:prstGeom>
          <a:noFill/>
          <a:ln w="9525">
            <a:noFill/>
            <a:miter lim="800000"/>
            <a:headEnd/>
            <a:tailEnd/>
          </a:ln>
        </p:spPr>
      </p:pic>
      <p:sp>
        <p:nvSpPr>
          <p:cNvPr id="30723" name="TextBox 5"/>
          <p:cNvSpPr txBox="1">
            <a:spLocks noChangeArrowheads="1"/>
          </p:cNvSpPr>
          <p:nvPr/>
        </p:nvSpPr>
        <p:spPr bwMode="auto">
          <a:xfrm>
            <a:off x="457200" y="1443038"/>
            <a:ext cx="8318500" cy="307975"/>
          </a:xfrm>
          <a:prstGeom prst="rect">
            <a:avLst/>
          </a:prstGeom>
          <a:noFill/>
          <a:ln w="9525">
            <a:noFill/>
            <a:miter lim="800000"/>
            <a:headEnd/>
            <a:tailEnd/>
          </a:ln>
        </p:spPr>
        <p:txBody>
          <a:bodyPr>
            <a:spAutoFit/>
          </a:bodyPr>
          <a:lstStyle/>
          <a:p>
            <a:pPr algn="r"/>
            <a:r>
              <a:rPr lang="en-US" sz="1400" b="1" i="1">
                <a:latin typeface="Century Gothic" pitchFamily="34" charset="0"/>
              </a:rPr>
              <a:t>As of September 30, 2015</a:t>
            </a:r>
          </a:p>
        </p:txBody>
      </p:sp>
      <p:graphicFrame>
        <p:nvGraphicFramePr>
          <p:cNvPr id="31212" name="Group 492"/>
          <p:cNvGraphicFramePr>
            <a:graphicFrameLocks noGrp="1"/>
          </p:cNvGraphicFramePr>
          <p:nvPr/>
        </p:nvGraphicFramePr>
        <p:xfrm>
          <a:off x="457200" y="1936750"/>
          <a:ext cx="8229600" cy="4521200"/>
        </p:xfrm>
        <a:graphic>
          <a:graphicData uri="http://schemas.openxmlformats.org/drawingml/2006/table">
            <a:tbl>
              <a:tblPr/>
              <a:tblGrid>
                <a:gridCol w="2185988"/>
                <a:gridCol w="3919537"/>
                <a:gridCol w="1071563"/>
                <a:gridCol w="1052512"/>
              </a:tblGrid>
              <a:tr h="217488">
                <a:tc gridSpan="3">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Funds Raised as of 09/30/15 (Income of $276,000 less Fundraising Expenses of $24,000)</a:t>
                      </a:r>
                    </a:p>
                  </a:txBody>
                  <a:tcPr marL="7735" marR="7735" marT="7735" marB="0" anchor="b"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($252,000)</a:t>
                      </a:r>
                    </a:p>
                  </a:txBody>
                  <a:tcPr marL="7735" marR="69611" marT="7735" marB="0" anchor="ctr" horzOverflow="overflow">
                    <a:lnL>
                      <a:noFill/>
                    </a:lnL>
                    <a:lnR>
                      <a:noFill/>
                    </a:lnR>
                    <a:lnT>
                      <a:noFill/>
                    </a:lnT>
                    <a:lnB>
                      <a:noFill/>
                    </a:lnB>
                    <a:lnTlToBr>
                      <a:noFill/>
                    </a:lnTlToBr>
                    <a:lnBlToTr>
                      <a:noFill/>
                    </a:lnBlToTr>
                    <a:noFill/>
                  </a:tcPr>
                </a:tc>
              </a:tr>
              <a:tr h="317500">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Anticipated Expenses for 2015/2016</a:t>
                      </a:r>
                    </a:p>
                  </a:txBody>
                  <a:tcPr marL="7735" marR="7735" marT="773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Calibri" pitchFamily="34" charset="0"/>
                        <a:cs typeface="Arial" charset="0"/>
                      </a:endParaRPr>
                    </a:p>
                  </a:txBody>
                  <a:tcPr marL="7735" marR="7735" marT="773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Calibri" pitchFamily="34" charset="0"/>
                          <a:cs typeface="Arial" charset="0"/>
                        </a:rPr>
                        <a:t> </a:t>
                      </a:r>
                    </a:p>
                  </a:txBody>
                  <a:tcPr marL="7735" marR="7735" marT="773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270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Mandarin Curriculum</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Curriculum Developer/Coordinator</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$100,000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$120,000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r>
              <a:tr h="2905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7735"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Curriculum Materials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$20,000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2905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Instructional Assistants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3 Assistants at $13,000/year</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$39,000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r>
              <a:tr h="2270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Singapore Math</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Materials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$27,000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$4,000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r>
              <a:tr h="2905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7735"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Teacher Training &amp; Subs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$4,000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2905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7735"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CUSD Math Rebate</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($27,000)</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2905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Professional Development</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Teacher conferences and training</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$9,000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r>
              <a:tr h="2270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Technology</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33 Chromebooks + Cart</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$10,500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$12,800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2F2F2"/>
                    </a:solidFill>
                  </a:tcPr>
                </a:tc>
              </a:tr>
              <a:tr h="290513">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2 Document Cameras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$1,200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2F2F2"/>
                    </a:solidFill>
                  </a:tcPr>
                </a:tc>
              </a:tr>
              <a:tr h="290513">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Teacher Training &amp; Subs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$1,100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2905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Library</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Mandarin Language Books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$1,000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EDEE0"/>
                    </a:solidFill>
                  </a:tcPr>
                </a:tc>
              </a:tr>
              <a:tr h="2905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Operational Expenses</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entury Gothic" pitchFamily="34" charset="0"/>
                          <a:cs typeface="Arial" charset="0"/>
                        </a:rPr>
                        <a:t>Financial fees, website, etc</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$9,500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2905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TOTAL</a:t>
                      </a: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7979"/>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000000"/>
                        </a:solidFill>
                        <a:effectLst/>
                        <a:latin typeface="Century Gothic" pitchFamily="34" charset="0"/>
                        <a:cs typeface="Arial" charset="0"/>
                      </a:endParaRPr>
                    </a:p>
                  </a:txBody>
                  <a:tcPr marL="7735" marR="7735"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7979"/>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500" b="0" i="0" u="none" strike="noStrike" cap="none" normalizeH="0" baseline="0" smtClean="0">
                          <a:ln>
                            <a:noFill/>
                          </a:ln>
                          <a:solidFill>
                            <a:srgbClr val="000000"/>
                          </a:solidFill>
                          <a:effectLst/>
                          <a:latin typeface="Arial" charset="0"/>
                          <a:cs typeface="Arial" charset="0"/>
                        </a:rPr>
                        <a:t> </a:t>
                      </a:r>
                    </a:p>
                  </a:txBody>
                  <a:tcPr marL="7735" marR="69611" marT="77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7979"/>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$195,300 </a:t>
                      </a:r>
                    </a:p>
                  </a:txBody>
                  <a:tcPr marL="7735" marR="69611" marT="77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E7979"/>
                    </a:solidFill>
                  </a:tcPr>
                </a:tc>
              </a:tr>
              <a:tr h="182563">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Calibri" pitchFamily="34" charset="0"/>
                        <a:cs typeface="Arial" charset="0"/>
                      </a:endParaRPr>
                    </a:p>
                  </a:txBody>
                  <a:tcPr marL="7735" marR="7735" marT="773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Calibri" pitchFamily="34" charset="0"/>
                        <a:cs typeface="Arial" charset="0"/>
                      </a:endParaRPr>
                    </a:p>
                  </a:txBody>
                  <a:tcPr marL="7735" marR="7735" marT="773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Calibri" pitchFamily="34" charset="0"/>
                        <a:cs typeface="Arial" charset="0"/>
                      </a:endParaRPr>
                    </a:p>
                  </a:txBody>
                  <a:tcPr marL="7735" marR="7735" marT="773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Calibri" pitchFamily="34" charset="0"/>
                        <a:cs typeface="Arial" charset="0"/>
                      </a:endParaRPr>
                    </a:p>
                  </a:txBody>
                  <a:tcPr marL="7735" marR="7735" marT="7735" marB="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217488">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Anticipated Variance for 2015/2016</a:t>
                      </a:r>
                    </a:p>
                  </a:txBody>
                  <a:tcPr marL="7735" marR="7735" marT="7735" marB="0" anchor="b"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Calibri" pitchFamily="34" charset="0"/>
                        <a:cs typeface="Arial" charset="0"/>
                      </a:endParaRPr>
                    </a:p>
                  </a:txBody>
                  <a:tcPr marL="7735" marR="7735" marT="773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entury Gothic" pitchFamily="34" charset="0"/>
                          <a:cs typeface="Arial" charset="0"/>
                        </a:rPr>
                        <a:t>($56,700)</a:t>
                      </a:r>
                    </a:p>
                  </a:txBody>
                  <a:tcPr marL="7735" marR="7735" marT="7735" marB="0"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fontAlgn="auto">
              <a:spcAft>
                <a:spcPts val="0"/>
              </a:spcAft>
              <a:defRPr/>
            </a:pPr>
            <a:r>
              <a:rPr lang="en-US" dirty="0" smtClean="0">
                <a:solidFill>
                  <a:schemeClr val="bg1"/>
                </a:solidFill>
              </a:rPr>
              <a:t>Mandarin Curriculum</a:t>
            </a:r>
            <a:endParaRPr lang="en-US" dirty="0">
              <a:solidFill>
                <a:schemeClr val="bg1"/>
              </a:solidFill>
            </a:endParaRPr>
          </a:p>
        </p:txBody>
      </p:sp>
      <p:pic>
        <p:nvPicPr>
          <p:cNvPr id="31746" name="Picture 2" descr="MIP_block.jpg"/>
          <p:cNvPicPr>
            <a:picLocks noChangeAspect="1"/>
          </p:cNvPicPr>
          <p:nvPr/>
        </p:nvPicPr>
        <p:blipFill>
          <a:blip r:embed="rId3"/>
          <a:srcRect/>
          <a:stretch>
            <a:fillRect/>
          </a:stretch>
        </p:blipFill>
        <p:spPr bwMode="auto">
          <a:xfrm>
            <a:off x="7467600" y="152400"/>
            <a:ext cx="1419225" cy="1400175"/>
          </a:xfrm>
          <a:prstGeom prst="rect">
            <a:avLst/>
          </a:prstGeom>
          <a:noFill/>
          <a:ln w="9525">
            <a:noFill/>
            <a:miter lim="800000"/>
            <a:headEnd/>
            <a:tailEnd/>
          </a:ln>
        </p:spPr>
      </p:pic>
      <p:sp>
        <p:nvSpPr>
          <p:cNvPr id="7" name="Content Placeholder 9"/>
          <p:cNvSpPr>
            <a:spLocks noGrp="1"/>
          </p:cNvSpPr>
          <p:nvPr>
            <p:ph idx="1"/>
          </p:nvPr>
        </p:nvSpPr>
        <p:spPr>
          <a:xfrm>
            <a:off x="314325" y="1524000"/>
            <a:ext cx="8686800" cy="5035550"/>
          </a:xfrm>
        </p:spPr>
        <p:txBody>
          <a:bodyPr>
            <a:normAutofit/>
          </a:bodyPr>
          <a:lstStyle/>
          <a:p>
            <a:pPr marL="609600" indent="-609600">
              <a:lnSpc>
                <a:spcPct val="110000"/>
              </a:lnSpc>
              <a:buFont typeface="Arial" charset="0"/>
              <a:buNone/>
            </a:pPr>
            <a:r>
              <a:rPr lang="en-US" sz="2800" b="1" smtClean="0"/>
              <a:t>What are we doing for 2015/2016?</a:t>
            </a:r>
          </a:p>
          <a:p>
            <a:pPr marL="990600" lvl="1" indent="-533400">
              <a:lnSpc>
                <a:spcPct val="110000"/>
              </a:lnSpc>
              <a:buFont typeface="Arial" charset="0"/>
              <a:buNone/>
            </a:pPr>
            <a:r>
              <a:rPr lang="en-US" sz="1800" smtClean="0"/>
              <a:t>Hire Part-Time Consultant/Consultants to help assess existing curriculum and determine where deficiencies are and how to improve them</a:t>
            </a:r>
            <a:endParaRPr lang="en-US" sz="1000" smtClean="0"/>
          </a:p>
          <a:p>
            <a:pPr marL="1314450" lvl="2" indent="-457200">
              <a:lnSpc>
                <a:spcPct val="110000"/>
              </a:lnSpc>
            </a:pPr>
            <a:r>
              <a:rPr lang="en-US" sz="1400" smtClean="0">
                <a:solidFill>
                  <a:srgbClr val="000000"/>
                </a:solidFill>
              </a:rPr>
              <a:t>MC Barrosa 1 day/week</a:t>
            </a:r>
          </a:p>
          <a:p>
            <a:pPr marL="1314450" lvl="2" indent="-457200">
              <a:lnSpc>
                <a:spcPct val="110000"/>
              </a:lnSpc>
            </a:pPr>
            <a:r>
              <a:rPr lang="en-US" sz="1400" smtClean="0">
                <a:solidFill>
                  <a:srgbClr val="000000"/>
                </a:solidFill>
              </a:rPr>
              <a:t>3 Lead Teachers</a:t>
            </a:r>
          </a:p>
          <a:p>
            <a:pPr marL="1314450" lvl="2" indent="-457200">
              <a:lnSpc>
                <a:spcPct val="110000"/>
              </a:lnSpc>
            </a:pPr>
            <a:r>
              <a:rPr lang="en-US" sz="1400" smtClean="0">
                <a:solidFill>
                  <a:srgbClr val="000000"/>
                </a:solidFill>
              </a:rPr>
              <a:t>Stipend for Teachers willing to create curriculum outside of class time</a:t>
            </a:r>
          </a:p>
          <a:p>
            <a:pPr marL="990600" lvl="1" indent="-533400">
              <a:lnSpc>
                <a:spcPct val="110000"/>
              </a:lnSpc>
              <a:buFont typeface="Arial" charset="0"/>
              <a:buNone/>
            </a:pPr>
            <a:r>
              <a:rPr lang="en-US" sz="1800" smtClean="0">
                <a:solidFill>
                  <a:srgbClr val="000000"/>
                </a:solidFill>
              </a:rPr>
              <a:t>MIPAC is working with Administration Staff and Teachers to determine what areas a Consultant or Consultants would be most useful so we can proceed with interviewing and hiring.</a:t>
            </a:r>
          </a:p>
          <a:p>
            <a:pPr marL="609600" indent="-609600">
              <a:lnSpc>
                <a:spcPct val="110000"/>
              </a:lnSpc>
              <a:buFont typeface="Arial" charset="0"/>
              <a:buNone/>
            </a:pPr>
            <a:r>
              <a:rPr lang="en-US" sz="2800" b="1" smtClean="0"/>
              <a:t>Options for 2016/2017?</a:t>
            </a:r>
          </a:p>
          <a:p>
            <a:pPr marL="990600" lvl="1" indent="-533400">
              <a:lnSpc>
                <a:spcPct val="110000"/>
              </a:lnSpc>
              <a:buFont typeface="Arial" charset="0"/>
              <a:buNone/>
            </a:pPr>
            <a:r>
              <a:rPr lang="en-US" sz="1800" smtClean="0">
                <a:solidFill>
                  <a:srgbClr val="000000"/>
                </a:solidFill>
              </a:rPr>
              <a:t>MIPAC will evaluate how current system is working throughout the school year and will report their findings to Friends of MIP.  As the year progresses they will determine if we should continue with the same system or vet out other options.</a:t>
            </a:r>
            <a:endParaRPr lang="en-US" sz="1600" smtClean="0">
              <a:solidFill>
                <a:srgbClr val="000000"/>
              </a:solidFill>
            </a:endParaRPr>
          </a:p>
          <a:p>
            <a:pPr marL="990600" lvl="1" indent="-533400">
              <a:lnSpc>
                <a:spcPct val="110000"/>
              </a:lnSpc>
              <a:buFont typeface="Century Gothic" pitchFamily="34" charset="0"/>
              <a:buAutoNum type="arabicPeriod"/>
            </a:pPr>
            <a:endParaRPr lang="en-US" sz="1400" smtClean="0"/>
          </a:p>
          <a:p>
            <a:pPr marL="609600" indent="-609600">
              <a:lnSpc>
                <a:spcPct val="110000"/>
              </a:lnSpc>
              <a:buFont typeface="Arial" charset="0"/>
              <a:buNone/>
            </a:pPr>
            <a:endParaRPr lang="en-US" sz="30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965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mtClean="0">
                <a:solidFill>
                  <a:schemeClr val="bg1"/>
                </a:solidFill>
              </a:rPr>
              <a:t>2016/17 Proposed Budget</a:t>
            </a:r>
          </a:p>
        </p:txBody>
      </p:sp>
      <p:pic>
        <p:nvPicPr>
          <p:cNvPr id="35842" name="Picture 2" descr="MIP_block.jpg"/>
          <p:cNvPicPr>
            <a:picLocks noChangeAspect="1"/>
          </p:cNvPicPr>
          <p:nvPr/>
        </p:nvPicPr>
        <p:blipFill>
          <a:blip r:embed="rId2"/>
          <a:srcRect/>
          <a:stretch>
            <a:fillRect/>
          </a:stretch>
        </p:blipFill>
        <p:spPr bwMode="auto">
          <a:xfrm>
            <a:off x="7835900" y="152400"/>
            <a:ext cx="1050925" cy="1036638"/>
          </a:xfrm>
          <a:prstGeom prst="rect">
            <a:avLst/>
          </a:prstGeom>
          <a:noFill/>
          <a:ln w="9525">
            <a:noFill/>
            <a:miter lim="800000"/>
            <a:headEnd/>
            <a:tailEnd/>
          </a:ln>
        </p:spPr>
      </p:pic>
      <p:sp>
        <p:nvSpPr>
          <p:cNvPr id="35935" name="TextBox 5"/>
          <p:cNvSpPr txBox="1">
            <a:spLocks noChangeArrowheads="1"/>
          </p:cNvSpPr>
          <p:nvPr/>
        </p:nvSpPr>
        <p:spPr bwMode="auto">
          <a:xfrm>
            <a:off x="457200" y="1189038"/>
            <a:ext cx="8318500" cy="366712"/>
          </a:xfrm>
          <a:prstGeom prst="rect">
            <a:avLst/>
          </a:prstGeom>
          <a:noFill/>
          <a:ln w="9525">
            <a:noFill/>
            <a:miter lim="800000"/>
            <a:headEnd/>
            <a:tailEnd/>
          </a:ln>
        </p:spPr>
        <p:txBody>
          <a:bodyPr>
            <a:spAutoFit/>
          </a:bodyPr>
          <a:lstStyle/>
          <a:p>
            <a:pPr algn="r"/>
            <a:r>
              <a:rPr lang="en-US" b="1" i="1">
                <a:latin typeface="Century Gothic" pitchFamily="34" charset="0"/>
              </a:rPr>
              <a:t>As of October 6, 2015</a:t>
            </a:r>
          </a:p>
        </p:txBody>
      </p:sp>
      <p:pic>
        <p:nvPicPr>
          <p:cNvPr id="36803" name="Picture 963" descr="budgte"/>
          <p:cNvPicPr>
            <a:picLocks noChangeAspect="1" noChangeArrowheads="1"/>
          </p:cNvPicPr>
          <p:nvPr/>
        </p:nvPicPr>
        <p:blipFill>
          <a:blip r:embed="rId3"/>
          <a:srcRect/>
          <a:stretch>
            <a:fillRect/>
          </a:stretch>
        </p:blipFill>
        <p:spPr bwMode="auto">
          <a:xfrm>
            <a:off x="720725" y="1555750"/>
            <a:ext cx="7550150" cy="51181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000" smtClean="0">
                <a:solidFill>
                  <a:schemeClr val="bg1"/>
                </a:solidFill>
              </a:rPr>
              <a:t>2016/17 Fundraising Goals</a:t>
            </a:r>
          </a:p>
        </p:txBody>
      </p:sp>
      <p:pic>
        <p:nvPicPr>
          <p:cNvPr id="36866" name="Picture 2" descr="MIP_block.jpg"/>
          <p:cNvPicPr>
            <a:picLocks noChangeAspect="1"/>
          </p:cNvPicPr>
          <p:nvPr/>
        </p:nvPicPr>
        <p:blipFill>
          <a:blip r:embed="rId3"/>
          <a:srcRect/>
          <a:stretch>
            <a:fillRect/>
          </a:stretch>
        </p:blipFill>
        <p:spPr bwMode="auto">
          <a:xfrm>
            <a:off x="7467600" y="152400"/>
            <a:ext cx="1419225" cy="1400175"/>
          </a:xfrm>
          <a:prstGeom prst="rect">
            <a:avLst/>
          </a:prstGeom>
          <a:noFill/>
          <a:ln w="9525">
            <a:noFill/>
            <a:miter lim="800000"/>
            <a:headEnd/>
            <a:tailEnd/>
          </a:ln>
        </p:spPr>
      </p:pic>
      <p:sp>
        <p:nvSpPr>
          <p:cNvPr id="7" name="Content Placeholder 9"/>
          <p:cNvSpPr>
            <a:spLocks noGrp="1"/>
          </p:cNvSpPr>
          <p:nvPr>
            <p:ph idx="1"/>
          </p:nvPr>
        </p:nvSpPr>
        <p:spPr>
          <a:xfrm>
            <a:off x="314325" y="1524000"/>
            <a:ext cx="8686800" cy="5054600"/>
          </a:xfrm>
        </p:spPr>
        <p:txBody>
          <a:bodyPr>
            <a:normAutofit/>
          </a:bodyPr>
          <a:lstStyle/>
          <a:p>
            <a:pPr marL="0" indent="0">
              <a:buFont typeface="Arial" charset="0"/>
              <a:buNone/>
            </a:pPr>
            <a:r>
              <a:rPr lang="en-US" sz="2600" b="1" smtClean="0"/>
              <a:t>Direct Giving – 100% Participation</a:t>
            </a:r>
          </a:p>
          <a:p>
            <a:pPr lvl="1"/>
            <a:r>
              <a:rPr lang="en-US" sz="1700" smtClean="0"/>
              <a:t>Less then $80 per month or $3 per day!</a:t>
            </a:r>
          </a:p>
          <a:p>
            <a:pPr lvl="1"/>
            <a:r>
              <a:rPr lang="en-US" sz="1700" smtClean="0"/>
              <a:t>61% participation in 2013, 46% in 2014, and over 65% in 2015</a:t>
            </a:r>
          </a:p>
          <a:p>
            <a:pPr marL="0" indent="0">
              <a:buFont typeface="Arial" charset="0"/>
              <a:buNone/>
            </a:pPr>
            <a:r>
              <a:rPr lang="en-US" sz="2800" b="1" smtClean="0"/>
              <a:t>Additional Ways to Participate</a:t>
            </a:r>
          </a:p>
          <a:p>
            <a:pPr lvl="1"/>
            <a:r>
              <a:rPr lang="en-US" sz="1700" smtClean="0"/>
              <a:t>Volunteer time and goods at our fundraisers throughout the year</a:t>
            </a:r>
          </a:p>
          <a:p>
            <a:pPr lvl="1"/>
            <a:r>
              <a:rPr lang="en-US" sz="1700" smtClean="0"/>
              <a:t>Volunteer services such as grant writing, public relations, etc.</a:t>
            </a:r>
          </a:p>
          <a:p>
            <a:pPr marL="0" indent="0">
              <a:buFont typeface="Arial" charset="0"/>
              <a:buNone/>
            </a:pPr>
            <a:r>
              <a:rPr lang="en-US" sz="2800" b="1" smtClean="0"/>
              <a:t>What will we have to cut if we don’t </a:t>
            </a:r>
            <a:br>
              <a:rPr lang="en-US" sz="2800" b="1" smtClean="0"/>
            </a:br>
            <a:r>
              <a:rPr lang="en-US" sz="2800" b="1" smtClean="0"/>
              <a:t>reach our fundraising goal?</a:t>
            </a:r>
          </a:p>
          <a:p>
            <a:pPr lvl="1"/>
            <a:r>
              <a:rPr lang="en-US" sz="1700" smtClean="0"/>
              <a:t>Reduced  investment in Mandarin Curriculum</a:t>
            </a:r>
          </a:p>
          <a:p>
            <a:pPr lvl="1"/>
            <a:r>
              <a:rPr lang="en-US" sz="1700" smtClean="0"/>
              <a:t>Fewer Instructional Assistants</a:t>
            </a:r>
          </a:p>
          <a:p>
            <a:pPr lvl="1"/>
            <a:r>
              <a:rPr lang="en-US" sz="1700" smtClean="0"/>
              <a:t>Less Program Support</a:t>
            </a:r>
            <a:endParaRPr lang="en-US" sz="13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defRPr/>
            </a:pPr>
            <a:r>
              <a:rPr lang="en-US" altLang="en-US" smtClean="0">
                <a:solidFill>
                  <a:schemeClr val="bg1"/>
                </a:solidFill>
              </a:rPr>
              <a:t>Mentor Program</a:t>
            </a:r>
          </a:p>
        </p:txBody>
      </p:sp>
      <p:pic>
        <p:nvPicPr>
          <p:cNvPr id="52227" name="Picture 2" descr="MIP_block.jpg"/>
          <p:cNvPicPr>
            <a:picLocks noChangeAspect="1"/>
          </p:cNvPicPr>
          <p:nvPr/>
        </p:nvPicPr>
        <p:blipFill>
          <a:blip r:embed="rId3"/>
          <a:srcRect/>
          <a:stretch>
            <a:fillRect/>
          </a:stretch>
        </p:blipFill>
        <p:spPr bwMode="auto">
          <a:xfrm>
            <a:off x="7467600" y="152400"/>
            <a:ext cx="1419225" cy="1400175"/>
          </a:xfrm>
          <a:prstGeom prst="rect">
            <a:avLst/>
          </a:prstGeom>
          <a:noFill/>
          <a:ln w="9525">
            <a:noFill/>
            <a:miter lim="800000"/>
            <a:headEnd/>
            <a:tailEnd/>
          </a:ln>
        </p:spPr>
      </p:pic>
      <p:sp>
        <p:nvSpPr>
          <p:cNvPr id="52228" name="Content Placeholder 9"/>
          <p:cNvSpPr>
            <a:spLocks noGrp="1"/>
          </p:cNvSpPr>
          <p:nvPr>
            <p:ph idx="4294967295"/>
          </p:nvPr>
        </p:nvSpPr>
        <p:spPr>
          <a:xfrm>
            <a:off x="314325" y="1524000"/>
            <a:ext cx="8686800" cy="5035550"/>
          </a:xfrm>
        </p:spPr>
        <p:txBody>
          <a:bodyPr/>
          <a:lstStyle/>
          <a:p>
            <a:pPr lvl="1">
              <a:buFont typeface="Arial" charset="0"/>
              <a:buNone/>
            </a:pPr>
            <a:r>
              <a:rPr lang="en-US" altLang="en-US" sz="1600" smtClean="0"/>
              <a:t>"Coming together is a beginning.  Keeping together is progress.  </a:t>
            </a:r>
            <a:br>
              <a:rPr lang="en-US" altLang="en-US" sz="1600" smtClean="0"/>
            </a:br>
            <a:r>
              <a:rPr lang="en-US" altLang="en-US" sz="1600" smtClean="0"/>
              <a:t>Working together is success." ~Henry Ford</a:t>
            </a:r>
          </a:p>
          <a:p>
            <a:pPr lvl="1">
              <a:buFont typeface="Arial" charset="0"/>
              <a:buNone/>
            </a:pPr>
            <a:r>
              <a:rPr lang="en-US" altLang="en-US" sz="1600" b="1" smtClean="0"/>
              <a:t>Vision:</a:t>
            </a:r>
            <a:r>
              <a:rPr lang="en-US" altLang="en-US" sz="1600" smtClean="0"/>
              <a:t> To establish a culture to nourish a sense of community, relationship, and ownership by setting examples for our children through participation and accountability</a:t>
            </a:r>
            <a:endParaRPr lang="en-US" altLang="en-US" sz="1600" b="1" smtClean="0"/>
          </a:p>
          <a:p>
            <a:pPr lvl="1">
              <a:buFont typeface="Arial" charset="0"/>
              <a:buNone/>
            </a:pPr>
            <a:r>
              <a:rPr lang="en-US" altLang="en-US" sz="1600" b="1" smtClean="0"/>
              <a:t>Mission: </a:t>
            </a:r>
            <a:r>
              <a:rPr lang="en-US" altLang="en-US" sz="1600" smtClean="0"/>
              <a:t>To develop a parent network to unify and strengthen the Mandarin Immersion Program</a:t>
            </a:r>
            <a:endParaRPr lang="en-US" altLang="en-US" sz="1600" b="1" smtClean="0"/>
          </a:p>
          <a:p>
            <a:pPr lvl="1">
              <a:buFont typeface="Arial" charset="0"/>
              <a:buNone/>
            </a:pPr>
            <a:r>
              <a:rPr lang="en-US" altLang="en-US" sz="1600" b="1" smtClean="0"/>
              <a:t>Objectives:</a:t>
            </a:r>
            <a:endParaRPr lang="en-US" altLang="en-US" sz="1600" smtClean="0"/>
          </a:p>
          <a:p>
            <a:pPr lvl="1">
              <a:buFont typeface="Arial" charset="0"/>
              <a:buNone/>
            </a:pPr>
            <a:r>
              <a:rPr lang="en-US" altLang="en-US" sz="1600" smtClean="0"/>
              <a:t>	•Community outreach</a:t>
            </a:r>
          </a:p>
          <a:p>
            <a:pPr lvl="1">
              <a:buFont typeface="Arial" charset="0"/>
              <a:buNone/>
            </a:pPr>
            <a:r>
              <a:rPr lang="en-US" altLang="en-US" sz="1600" smtClean="0"/>
              <a:t>	•Fortify parent network</a:t>
            </a:r>
          </a:p>
          <a:p>
            <a:pPr lvl="1">
              <a:buFont typeface="Arial" charset="0"/>
              <a:buNone/>
            </a:pPr>
            <a:r>
              <a:rPr lang="en-US" altLang="en-US" sz="1600" smtClean="0"/>
              <a:t>	•Resources for parents</a:t>
            </a:r>
          </a:p>
          <a:p>
            <a:pPr lvl="1">
              <a:buFont typeface="Arial" charset="0"/>
              <a:buNone/>
            </a:pPr>
            <a:r>
              <a:rPr lang="en-US" altLang="en-US" sz="1600" smtClean="0"/>
              <a:t>	•Bridge board and community</a:t>
            </a:r>
            <a:endParaRPr lang="en-US" altLang="en-US" sz="1600" b="1" smtClean="0"/>
          </a:p>
          <a:p>
            <a:pPr lvl="1">
              <a:buFont typeface="Arial" charset="0"/>
              <a:buNone/>
            </a:pPr>
            <a:r>
              <a:rPr lang="en-US" altLang="en-US" sz="1600" b="1" smtClean="0"/>
              <a:t>Framework:</a:t>
            </a:r>
            <a:r>
              <a:rPr lang="en-US" altLang="en-US" sz="1600" smtClean="0"/>
              <a:t/>
            </a:r>
            <a:br>
              <a:rPr lang="en-US" altLang="en-US" sz="1600" smtClean="0"/>
            </a:br>
            <a:r>
              <a:rPr lang="en-US" altLang="en-US" sz="1600" smtClean="0"/>
              <a:t>•Mentor:Mentee relationship</a:t>
            </a:r>
          </a:p>
          <a:p>
            <a:pPr lvl="3"/>
            <a:r>
              <a:rPr lang="en-US" altLang="en-US" sz="1200" smtClean="0"/>
              <a:t>Allows for networking within this unique program and community through direct relationships; information and guidance to facilitate ease of navigation into the program and classroom.</a:t>
            </a:r>
          </a:p>
          <a:p>
            <a:pPr lvl="1">
              <a:buFont typeface="Arial" charset="0"/>
              <a:buNone/>
            </a:pPr>
            <a:r>
              <a:rPr lang="en-US" altLang="en-US" sz="1600" smtClean="0"/>
              <a:t>	•Parent Handbook for the school year</a:t>
            </a:r>
          </a:p>
          <a:p>
            <a:pPr lvl="3"/>
            <a:r>
              <a:rPr lang="en-US" altLang="en-US" sz="1200" smtClean="0"/>
              <a:t>Introduction to the MIP, Boards, and Foundations; important events and meetings calendar; resources and directories; FAQs; and more...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3388" cy="1143000"/>
          </a:xfr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fontAlgn="auto">
              <a:spcAft>
                <a:spcPts val="0"/>
              </a:spcAft>
              <a:defRPr/>
            </a:pPr>
            <a:r>
              <a:rPr lang="en-US" dirty="0" smtClean="0">
                <a:solidFill>
                  <a:schemeClr val="bg1"/>
                </a:solidFill>
              </a:rPr>
              <a:t>News &amp; Events</a:t>
            </a:r>
            <a:endParaRPr lang="en-US" dirty="0">
              <a:solidFill>
                <a:schemeClr val="bg1"/>
              </a:solidFill>
            </a:endParaRPr>
          </a:p>
        </p:txBody>
      </p:sp>
      <p:sp>
        <p:nvSpPr>
          <p:cNvPr id="10" name="Content Placeholder 9"/>
          <p:cNvSpPr>
            <a:spLocks noGrp="1"/>
          </p:cNvSpPr>
          <p:nvPr>
            <p:ph idx="1"/>
          </p:nvPr>
        </p:nvSpPr>
        <p:spPr>
          <a:xfrm>
            <a:off x="368300" y="1524000"/>
            <a:ext cx="7016750" cy="5207000"/>
          </a:xfrm>
        </p:spPr>
        <p:txBody>
          <a:bodyPr>
            <a:normAutofit/>
          </a:bodyPr>
          <a:lstStyle/>
          <a:p>
            <a:pPr>
              <a:lnSpc>
                <a:spcPct val="110000"/>
              </a:lnSpc>
            </a:pPr>
            <a:r>
              <a:rPr lang="en-US" sz="3000" b="1" dirty="0" smtClean="0"/>
              <a:t>Upcoming events</a:t>
            </a:r>
          </a:p>
          <a:p>
            <a:pPr marL="857250" lvl="1" indent="-457200">
              <a:spcBef>
                <a:spcPct val="5000"/>
              </a:spcBef>
            </a:pPr>
            <a:r>
              <a:rPr lang="en-US" sz="2600" dirty="0" smtClean="0"/>
              <a:t>Mom’s Night Out </a:t>
            </a:r>
            <a:r>
              <a:rPr lang="en-US" sz="1700" b="1" i="1" dirty="0" smtClean="0">
                <a:solidFill>
                  <a:srgbClr val="000000"/>
                </a:solidFill>
              </a:rPr>
              <a:t>October 23</a:t>
            </a:r>
          </a:p>
          <a:p>
            <a:pPr marL="857250" lvl="1" indent="-457200">
              <a:spcBef>
                <a:spcPct val="5000"/>
              </a:spcBef>
            </a:pPr>
            <a:r>
              <a:rPr lang="en-US" sz="2600" dirty="0" smtClean="0"/>
              <a:t>Dads of MIP </a:t>
            </a:r>
            <a:r>
              <a:rPr lang="en-US" sz="1700" b="1" i="1" dirty="0" smtClean="0">
                <a:solidFill>
                  <a:srgbClr val="000000"/>
                </a:solidFill>
              </a:rPr>
              <a:t>November 5</a:t>
            </a:r>
            <a:endParaRPr lang="en-US" sz="2600" dirty="0" smtClean="0"/>
          </a:p>
          <a:p>
            <a:pPr marL="857250" lvl="1" indent="-457200">
              <a:spcBef>
                <a:spcPct val="5000"/>
              </a:spcBef>
            </a:pPr>
            <a:r>
              <a:rPr lang="en-US" sz="2600" dirty="0" smtClean="0"/>
              <a:t>Welcome Playdate </a:t>
            </a:r>
            <a:r>
              <a:rPr lang="en-US" sz="1700" b="1" i="1" dirty="0" smtClean="0"/>
              <a:t>(Cancelled)</a:t>
            </a:r>
          </a:p>
          <a:p>
            <a:pPr marL="857250" lvl="1" indent="-457200">
              <a:spcBef>
                <a:spcPct val="5000"/>
              </a:spcBef>
            </a:pPr>
            <a:r>
              <a:rPr lang="en-US" sz="2600" dirty="0" smtClean="0"/>
              <a:t>MIP Coffee Talk </a:t>
            </a:r>
            <a:r>
              <a:rPr lang="en-US" sz="1700" b="1" i="1" dirty="0" smtClean="0"/>
              <a:t>October 29 @ 9am</a:t>
            </a:r>
          </a:p>
          <a:p>
            <a:pPr marL="857250" lvl="1" indent="-457200">
              <a:spcBef>
                <a:spcPct val="5000"/>
              </a:spcBef>
            </a:pPr>
            <a:r>
              <a:rPr lang="en-US" sz="2600" dirty="0" err="1" smtClean="0"/>
              <a:t>FofMIP</a:t>
            </a:r>
            <a:r>
              <a:rPr lang="en-US" sz="2600" dirty="0" smtClean="0"/>
              <a:t> Board Meeting </a:t>
            </a:r>
            <a:r>
              <a:rPr lang="en-US" sz="1700" b="1" i="1" dirty="0" smtClean="0"/>
              <a:t>November 3 @ 6pm</a:t>
            </a:r>
          </a:p>
          <a:p>
            <a:pPr marL="857250" lvl="1" indent="-457200">
              <a:spcBef>
                <a:spcPct val="5000"/>
              </a:spcBef>
            </a:pPr>
            <a:r>
              <a:rPr lang="en-US" sz="2600" dirty="0" smtClean="0"/>
              <a:t> Annual Gala </a:t>
            </a:r>
            <a:r>
              <a:rPr lang="en-US" sz="1700" b="1" i="1" dirty="0" smtClean="0"/>
              <a:t>March 5, 2016</a:t>
            </a:r>
            <a:endParaRPr lang="en-US" sz="1700" b="1" dirty="0" smtClean="0"/>
          </a:p>
          <a:p>
            <a:pPr>
              <a:lnSpc>
                <a:spcPct val="110000"/>
              </a:lnSpc>
            </a:pPr>
            <a:r>
              <a:rPr lang="en-US" sz="3000" b="1" dirty="0" smtClean="0"/>
              <a:t>Volunteer Opportunities</a:t>
            </a:r>
          </a:p>
          <a:p>
            <a:pPr marL="857250" lvl="1" indent="-457200">
              <a:spcBef>
                <a:spcPct val="0"/>
              </a:spcBef>
            </a:pPr>
            <a:r>
              <a:rPr lang="en-US" sz="1400" dirty="0" smtClean="0">
                <a:hlinkClick r:id="rId2"/>
              </a:rPr>
              <a:t>http://www.signupgenius.com/go/20f0a4ea4ad29a2ff2-committee</a:t>
            </a:r>
            <a:endParaRPr lang="en-US" sz="1400" dirty="0" smtClean="0"/>
          </a:p>
          <a:p>
            <a:pPr marL="857250" lvl="1" indent="-457200">
              <a:spcBef>
                <a:spcPct val="0"/>
              </a:spcBef>
            </a:pPr>
            <a:r>
              <a:rPr lang="en-US" sz="1800" dirty="0" smtClean="0"/>
              <a:t>Enrollment Committee, Mentor Program Committee, Social Committee, MIP Class Reps (A. Chang &amp; Koch need 2; </a:t>
            </a:r>
            <a:r>
              <a:rPr lang="en-US" sz="1800" dirty="0" err="1" smtClean="0"/>
              <a:t>Loh</a:t>
            </a:r>
            <a:r>
              <a:rPr lang="en-US" sz="1800" smtClean="0"/>
              <a:t>, </a:t>
            </a:r>
            <a:r>
              <a:rPr lang="en-US" sz="1800" dirty="0" smtClean="0"/>
              <a:t>Lee, C. Chang need 1)</a:t>
            </a:r>
          </a:p>
        </p:txBody>
      </p:sp>
      <p:pic>
        <p:nvPicPr>
          <p:cNvPr id="38915" name="Picture 6" descr="mip_logo.eps"/>
          <p:cNvPicPr>
            <a:picLocks noChangeAspect="1"/>
          </p:cNvPicPr>
          <p:nvPr/>
        </p:nvPicPr>
        <p:blipFill>
          <a:blip r:embed="rId3"/>
          <a:srcRect/>
          <a:stretch>
            <a:fillRect/>
          </a:stretch>
        </p:blipFill>
        <p:spPr bwMode="auto">
          <a:xfrm>
            <a:off x="7385050" y="4776788"/>
            <a:ext cx="1522413" cy="1782762"/>
          </a:xfrm>
          <a:prstGeom prst="rect">
            <a:avLst/>
          </a:prstGeom>
          <a:noFill/>
          <a:ln w="9525">
            <a:noFill/>
            <a:miter lim="800000"/>
            <a:headEnd/>
            <a:tailEnd/>
          </a:ln>
        </p:spPr>
      </p:pic>
      <p:cxnSp>
        <p:nvCxnSpPr>
          <p:cNvPr id="12" name="Straight Connector 11"/>
          <p:cNvCxnSpPr/>
          <p:nvPr/>
        </p:nvCxnSpPr>
        <p:spPr>
          <a:xfrm>
            <a:off x="7240588" y="274638"/>
            <a:ext cx="0" cy="6272212"/>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FoMIP">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FoMIP">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FoMIP.thmx</Template>
  <TotalTime>8304</TotalTime>
  <Words>467</Words>
  <Application>Microsoft Office PowerPoint</Application>
  <PresentationFormat>On-screen Show (4:3)</PresentationFormat>
  <Paragraphs>126</Paragraphs>
  <Slides>9</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微软雅黑</vt:lpstr>
      <vt:lpstr>Arial</vt:lpstr>
      <vt:lpstr>Calibri</vt:lpstr>
      <vt:lpstr>Century Gothic</vt:lpstr>
      <vt:lpstr>Wingdings</vt:lpstr>
      <vt:lpstr>FoMIP</vt:lpstr>
      <vt:lpstr>1_FoMIP</vt:lpstr>
      <vt:lpstr>PowerPoint Presentation</vt:lpstr>
      <vt:lpstr>2015 Survey Funding Priorities</vt:lpstr>
      <vt:lpstr>2015/16 Direct Giving   Participation </vt:lpstr>
      <vt:lpstr>2015/16 Anticipated Income vs. Expenses</vt:lpstr>
      <vt:lpstr>Mandarin Curriculum</vt:lpstr>
      <vt:lpstr>2016/17 Proposed Budget</vt:lpstr>
      <vt:lpstr>2016/17 Fundraising Goals</vt:lpstr>
      <vt:lpstr>Mentor Program</vt:lpstr>
      <vt:lpstr>News &amp; Events</vt:lpstr>
    </vt:vector>
  </TitlesOfParts>
  <Company>DesignAura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2014/15 School Year</dc:title>
  <dc:creator>Laura Bratt</dc:creator>
  <cp:lastModifiedBy>Mikki Barrett</cp:lastModifiedBy>
  <cp:revision>104</cp:revision>
  <cp:lastPrinted>2014-09-25T04:31:58Z</cp:lastPrinted>
  <dcterms:created xsi:type="dcterms:W3CDTF">2014-09-08T18:10:18Z</dcterms:created>
  <dcterms:modified xsi:type="dcterms:W3CDTF">2015-10-08T17:50:26Z</dcterms:modified>
</cp:coreProperties>
</file>