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67" r:id="rId1"/>
  </p:sldMasterIdLst>
  <p:notesMasterIdLst>
    <p:notesMasterId r:id="rId13"/>
  </p:notesMasterIdLst>
  <p:handoutMasterIdLst>
    <p:handoutMasterId r:id="rId14"/>
  </p:handoutMasterIdLst>
  <p:sldIdLst>
    <p:sldId id="256" r:id="rId2"/>
    <p:sldId id="272" r:id="rId3"/>
    <p:sldId id="276" r:id="rId4"/>
    <p:sldId id="273" r:id="rId5"/>
    <p:sldId id="277" r:id="rId6"/>
    <p:sldId id="279" r:id="rId7"/>
    <p:sldId id="280" r:id="rId8"/>
    <p:sldId id="281" r:id="rId9"/>
    <p:sldId id="282" r:id="rId10"/>
    <p:sldId id="274" r:id="rId11"/>
    <p:sldId id="263" r:id="rId1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6"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1E7E7"/>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EB9631B5-78F2-41C9-869B-9F39066F8104}" styleName="Medium Style 3 - Accent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99" autoAdjust="0"/>
    <p:restoredTop sz="94683" autoAdjust="0"/>
  </p:normalViewPr>
  <p:slideViewPr>
    <p:cSldViewPr snapToGrid="0" snapToObjects="1">
      <p:cViewPr varScale="1">
        <p:scale>
          <a:sx n="86" d="100"/>
          <a:sy n="86" d="100"/>
        </p:scale>
        <p:origin x="1524"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E0505EC7-0710-6E4C-B2F9-75551BFCADD5}" type="datetimeFigureOut">
              <a:rPr lang="en-US" smtClean="0"/>
              <a:t>2/21/2016</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D0D0D35-FCDB-6D45-9978-72D9A0D48D30}" type="slidenum">
              <a:rPr lang="en-US" smtClean="0"/>
              <a:t>‹#›</a:t>
            </a:fld>
            <a:endParaRPr lang="en-US"/>
          </a:p>
        </p:txBody>
      </p:sp>
    </p:spTree>
    <p:extLst>
      <p:ext uri="{BB962C8B-B14F-4D97-AF65-F5344CB8AC3E}">
        <p14:creationId xmlns:p14="http://schemas.microsoft.com/office/powerpoint/2010/main" val="1200345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3B9E54F-C10E-2044-BA77-B57108008893}" type="datetimeFigureOut">
              <a:rPr lang="en-US" smtClean="0"/>
              <a:t>2/21/2016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3599BC1-597A-D44E-B498-02AC4120CBE8}" type="slidenum">
              <a:rPr lang="en-US" smtClean="0"/>
              <a:t>‹#›</a:t>
            </a:fld>
            <a:endParaRPr lang="en-US"/>
          </a:p>
        </p:txBody>
      </p:sp>
    </p:spTree>
    <p:extLst>
      <p:ext uri="{BB962C8B-B14F-4D97-AF65-F5344CB8AC3E}">
        <p14:creationId xmlns:p14="http://schemas.microsoft.com/office/powerpoint/2010/main" val="117376900"/>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Talk about difference</a:t>
            </a:r>
            <a:r>
              <a:rPr lang="en-US" baseline="0" dirty="0" smtClean="0"/>
              <a:t> between </a:t>
            </a:r>
            <a:r>
              <a:rPr lang="en-US" baseline="0" dirty="0" err="1" smtClean="0"/>
              <a:t>FoMIP</a:t>
            </a:r>
            <a:r>
              <a:rPr lang="en-US" baseline="0" dirty="0" smtClean="0"/>
              <a:t> and MIPAC</a:t>
            </a:r>
            <a:endParaRPr lang="en-US" dirty="0"/>
          </a:p>
        </p:txBody>
      </p:sp>
      <p:sp>
        <p:nvSpPr>
          <p:cNvPr id="4" name="Slide Number Placeholder 3"/>
          <p:cNvSpPr>
            <a:spLocks noGrp="1"/>
          </p:cNvSpPr>
          <p:nvPr>
            <p:ph type="sldNum" sz="quarter" idx="10"/>
          </p:nvPr>
        </p:nvSpPr>
        <p:spPr/>
        <p:txBody>
          <a:bodyPr/>
          <a:lstStyle/>
          <a:p>
            <a:fld id="{53599BC1-597A-D44E-B498-02AC4120CBE8}" type="slidenum">
              <a:rPr lang="en-US" smtClean="0"/>
              <a:t>2</a:t>
            </a:fld>
            <a:endParaRPr lang="en-US"/>
          </a:p>
        </p:txBody>
      </p:sp>
    </p:spTree>
    <p:extLst>
      <p:ext uri="{BB962C8B-B14F-4D97-AF65-F5344CB8AC3E}">
        <p14:creationId xmlns:p14="http://schemas.microsoft.com/office/powerpoint/2010/main" val="7142867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Talk about difference</a:t>
            </a:r>
            <a:r>
              <a:rPr lang="en-US" baseline="0" dirty="0" smtClean="0"/>
              <a:t> between </a:t>
            </a:r>
            <a:r>
              <a:rPr lang="en-US" baseline="0" dirty="0" err="1" smtClean="0"/>
              <a:t>FoMIP</a:t>
            </a:r>
            <a:r>
              <a:rPr lang="en-US" baseline="0" dirty="0" smtClean="0"/>
              <a:t> and MIPAC</a:t>
            </a:r>
            <a:endParaRPr lang="en-US" dirty="0"/>
          </a:p>
        </p:txBody>
      </p:sp>
      <p:sp>
        <p:nvSpPr>
          <p:cNvPr id="4" name="Slide Number Placeholder 3"/>
          <p:cNvSpPr>
            <a:spLocks noGrp="1"/>
          </p:cNvSpPr>
          <p:nvPr>
            <p:ph type="sldNum" sz="quarter" idx="10"/>
          </p:nvPr>
        </p:nvSpPr>
        <p:spPr/>
        <p:txBody>
          <a:bodyPr/>
          <a:lstStyle/>
          <a:p>
            <a:fld id="{53599BC1-597A-D44E-B498-02AC4120CBE8}" type="slidenum">
              <a:rPr lang="en-US" smtClean="0"/>
              <a:t>3</a:t>
            </a:fld>
            <a:endParaRPr lang="en-US"/>
          </a:p>
        </p:txBody>
      </p:sp>
    </p:spTree>
    <p:extLst>
      <p:ext uri="{BB962C8B-B14F-4D97-AF65-F5344CB8AC3E}">
        <p14:creationId xmlns:p14="http://schemas.microsoft.com/office/powerpoint/2010/main" val="7142867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Talk about difference</a:t>
            </a:r>
            <a:r>
              <a:rPr lang="en-US" baseline="0" dirty="0" smtClean="0"/>
              <a:t> between </a:t>
            </a:r>
            <a:r>
              <a:rPr lang="en-US" baseline="0" dirty="0" err="1" smtClean="0"/>
              <a:t>FoMIP</a:t>
            </a:r>
            <a:r>
              <a:rPr lang="en-US" baseline="0" dirty="0" smtClean="0"/>
              <a:t> and MIPAC</a:t>
            </a:r>
            <a:endParaRPr lang="en-US" dirty="0"/>
          </a:p>
        </p:txBody>
      </p:sp>
      <p:sp>
        <p:nvSpPr>
          <p:cNvPr id="4" name="Slide Number Placeholder 3"/>
          <p:cNvSpPr>
            <a:spLocks noGrp="1"/>
          </p:cNvSpPr>
          <p:nvPr>
            <p:ph type="sldNum" sz="quarter" idx="10"/>
          </p:nvPr>
        </p:nvSpPr>
        <p:spPr/>
        <p:txBody>
          <a:bodyPr/>
          <a:lstStyle/>
          <a:p>
            <a:fld id="{53599BC1-597A-D44E-B498-02AC4120CBE8}" type="slidenum">
              <a:rPr lang="en-US" smtClean="0"/>
              <a:t>4</a:t>
            </a:fld>
            <a:endParaRPr lang="en-US"/>
          </a:p>
        </p:txBody>
      </p:sp>
    </p:spTree>
    <p:extLst>
      <p:ext uri="{BB962C8B-B14F-4D97-AF65-F5344CB8AC3E}">
        <p14:creationId xmlns:p14="http://schemas.microsoft.com/office/powerpoint/2010/main" val="7142867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Talk about difference</a:t>
            </a:r>
            <a:r>
              <a:rPr lang="en-US" baseline="0" dirty="0" smtClean="0"/>
              <a:t> between </a:t>
            </a:r>
            <a:r>
              <a:rPr lang="en-US" baseline="0" dirty="0" err="1" smtClean="0"/>
              <a:t>FoMIP</a:t>
            </a:r>
            <a:r>
              <a:rPr lang="en-US" baseline="0" dirty="0" smtClean="0"/>
              <a:t> and MIPAC</a:t>
            </a:r>
            <a:endParaRPr lang="en-US" dirty="0"/>
          </a:p>
        </p:txBody>
      </p:sp>
      <p:sp>
        <p:nvSpPr>
          <p:cNvPr id="4" name="Slide Number Placeholder 3"/>
          <p:cNvSpPr>
            <a:spLocks noGrp="1"/>
          </p:cNvSpPr>
          <p:nvPr>
            <p:ph type="sldNum" sz="quarter" idx="10"/>
          </p:nvPr>
        </p:nvSpPr>
        <p:spPr/>
        <p:txBody>
          <a:bodyPr/>
          <a:lstStyle/>
          <a:p>
            <a:fld id="{53599BC1-597A-D44E-B498-02AC4120CBE8}" type="slidenum">
              <a:rPr lang="en-US" smtClean="0"/>
              <a:t>5</a:t>
            </a:fld>
            <a:endParaRPr lang="en-US"/>
          </a:p>
        </p:txBody>
      </p:sp>
    </p:spTree>
    <p:extLst>
      <p:ext uri="{BB962C8B-B14F-4D97-AF65-F5344CB8AC3E}">
        <p14:creationId xmlns:p14="http://schemas.microsoft.com/office/powerpoint/2010/main" val="235842819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Talk about difference</a:t>
            </a:r>
            <a:r>
              <a:rPr lang="en-US" baseline="0" dirty="0" smtClean="0"/>
              <a:t> between </a:t>
            </a:r>
            <a:r>
              <a:rPr lang="en-US" baseline="0" dirty="0" err="1" smtClean="0"/>
              <a:t>FoMIP</a:t>
            </a:r>
            <a:r>
              <a:rPr lang="en-US" baseline="0" dirty="0" smtClean="0"/>
              <a:t> and MIPAC</a:t>
            </a:r>
            <a:endParaRPr lang="en-US" dirty="0"/>
          </a:p>
        </p:txBody>
      </p:sp>
      <p:sp>
        <p:nvSpPr>
          <p:cNvPr id="4" name="Slide Number Placeholder 3"/>
          <p:cNvSpPr>
            <a:spLocks noGrp="1"/>
          </p:cNvSpPr>
          <p:nvPr>
            <p:ph type="sldNum" sz="quarter" idx="10"/>
          </p:nvPr>
        </p:nvSpPr>
        <p:spPr/>
        <p:txBody>
          <a:bodyPr/>
          <a:lstStyle/>
          <a:p>
            <a:fld id="{53599BC1-597A-D44E-B498-02AC4120CBE8}" type="slidenum">
              <a:rPr lang="en-US" smtClean="0"/>
              <a:t>6</a:t>
            </a:fld>
            <a:endParaRPr lang="en-US"/>
          </a:p>
        </p:txBody>
      </p:sp>
    </p:spTree>
    <p:extLst>
      <p:ext uri="{BB962C8B-B14F-4D97-AF65-F5344CB8AC3E}">
        <p14:creationId xmlns:p14="http://schemas.microsoft.com/office/powerpoint/2010/main" val="259581520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Talk about difference</a:t>
            </a:r>
            <a:r>
              <a:rPr lang="en-US" baseline="0" dirty="0" smtClean="0"/>
              <a:t> between </a:t>
            </a:r>
            <a:r>
              <a:rPr lang="en-US" baseline="0" dirty="0" err="1" smtClean="0"/>
              <a:t>FoMIP</a:t>
            </a:r>
            <a:r>
              <a:rPr lang="en-US" baseline="0" dirty="0" smtClean="0"/>
              <a:t> and MIPAC</a:t>
            </a:r>
            <a:endParaRPr lang="en-US" dirty="0"/>
          </a:p>
        </p:txBody>
      </p:sp>
      <p:sp>
        <p:nvSpPr>
          <p:cNvPr id="4" name="Slide Number Placeholder 3"/>
          <p:cNvSpPr>
            <a:spLocks noGrp="1"/>
          </p:cNvSpPr>
          <p:nvPr>
            <p:ph type="sldNum" sz="quarter" idx="10"/>
          </p:nvPr>
        </p:nvSpPr>
        <p:spPr/>
        <p:txBody>
          <a:bodyPr/>
          <a:lstStyle/>
          <a:p>
            <a:fld id="{53599BC1-597A-D44E-B498-02AC4120CBE8}" type="slidenum">
              <a:rPr lang="en-US" smtClean="0"/>
              <a:t>7</a:t>
            </a:fld>
            <a:endParaRPr lang="en-US"/>
          </a:p>
        </p:txBody>
      </p:sp>
    </p:spTree>
    <p:extLst>
      <p:ext uri="{BB962C8B-B14F-4D97-AF65-F5344CB8AC3E}">
        <p14:creationId xmlns:p14="http://schemas.microsoft.com/office/powerpoint/2010/main" val="245269180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Talk about difference</a:t>
            </a:r>
            <a:r>
              <a:rPr lang="en-US" baseline="0" dirty="0" smtClean="0"/>
              <a:t> between </a:t>
            </a:r>
            <a:r>
              <a:rPr lang="en-US" baseline="0" dirty="0" err="1" smtClean="0"/>
              <a:t>FoMIP</a:t>
            </a:r>
            <a:r>
              <a:rPr lang="en-US" baseline="0" dirty="0" smtClean="0"/>
              <a:t> and MIPAC</a:t>
            </a:r>
            <a:endParaRPr lang="en-US" dirty="0"/>
          </a:p>
        </p:txBody>
      </p:sp>
      <p:sp>
        <p:nvSpPr>
          <p:cNvPr id="4" name="Slide Number Placeholder 3"/>
          <p:cNvSpPr>
            <a:spLocks noGrp="1"/>
          </p:cNvSpPr>
          <p:nvPr>
            <p:ph type="sldNum" sz="quarter" idx="10"/>
          </p:nvPr>
        </p:nvSpPr>
        <p:spPr/>
        <p:txBody>
          <a:bodyPr/>
          <a:lstStyle/>
          <a:p>
            <a:fld id="{53599BC1-597A-D44E-B498-02AC4120CBE8}" type="slidenum">
              <a:rPr lang="en-US" smtClean="0"/>
              <a:t>8</a:t>
            </a:fld>
            <a:endParaRPr lang="en-US"/>
          </a:p>
        </p:txBody>
      </p:sp>
    </p:spTree>
    <p:extLst>
      <p:ext uri="{BB962C8B-B14F-4D97-AF65-F5344CB8AC3E}">
        <p14:creationId xmlns:p14="http://schemas.microsoft.com/office/powerpoint/2010/main" val="386769856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Talk about difference</a:t>
            </a:r>
            <a:r>
              <a:rPr lang="en-US" baseline="0" dirty="0" smtClean="0"/>
              <a:t> between </a:t>
            </a:r>
            <a:r>
              <a:rPr lang="en-US" baseline="0" dirty="0" err="1" smtClean="0"/>
              <a:t>FoMIP</a:t>
            </a:r>
            <a:r>
              <a:rPr lang="en-US" baseline="0" dirty="0" smtClean="0"/>
              <a:t> and MIPAC</a:t>
            </a:r>
            <a:endParaRPr lang="en-US" dirty="0"/>
          </a:p>
        </p:txBody>
      </p:sp>
      <p:sp>
        <p:nvSpPr>
          <p:cNvPr id="4" name="Slide Number Placeholder 3"/>
          <p:cNvSpPr>
            <a:spLocks noGrp="1"/>
          </p:cNvSpPr>
          <p:nvPr>
            <p:ph type="sldNum" sz="quarter" idx="10"/>
          </p:nvPr>
        </p:nvSpPr>
        <p:spPr/>
        <p:txBody>
          <a:bodyPr/>
          <a:lstStyle/>
          <a:p>
            <a:fld id="{53599BC1-597A-D44E-B498-02AC4120CBE8}" type="slidenum">
              <a:rPr lang="en-US" smtClean="0"/>
              <a:t>9</a:t>
            </a:fld>
            <a:endParaRPr lang="en-US"/>
          </a:p>
        </p:txBody>
      </p:sp>
    </p:spTree>
    <p:extLst>
      <p:ext uri="{BB962C8B-B14F-4D97-AF65-F5344CB8AC3E}">
        <p14:creationId xmlns:p14="http://schemas.microsoft.com/office/powerpoint/2010/main" val="293319934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Talk about difference</a:t>
            </a:r>
            <a:r>
              <a:rPr lang="en-US" baseline="0" dirty="0" smtClean="0"/>
              <a:t> between </a:t>
            </a:r>
            <a:r>
              <a:rPr lang="en-US" baseline="0" dirty="0" err="1" smtClean="0"/>
              <a:t>FoMIP</a:t>
            </a:r>
            <a:r>
              <a:rPr lang="en-US" baseline="0" dirty="0" smtClean="0"/>
              <a:t> and MIPAC</a:t>
            </a:r>
            <a:endParaRPr lang="en-US" dirty="0"/>
          </a:p>
        </p:txBody>
      </p:sp>
      <p:sp>
        <p:nvSpPr>
          <p:cNvPr id="4" name="Slide Number Placeholder 3"/>
          <p:cNvSpPr>
            <a:spLocks noGrp="1"/>
          </p:cNvSpPr>
          <p:nvPr>
            <p:ph type="sldNum" sz="quarter" idx="10"/>
          </p:nvPr>
        </p:nvSpPr>
        <p:spPr/>
        <p:txBody>
          <a:bodyPr/>
          <a:lstStyle/>
          <a:p>
            <a:fld id="{53599BC1-597A-D44E-B498-02AC4120CBE8}" type="slidenum">
              <a:rPr lang="en-US" smtClean="0"/>
              <a:t>10</a:t>
            </a:fld>
            <a:endParaRPr lang="en-US"/>
          </a:p>
        </p:txBody>
      </p:sp>
    </p:spTree>
    <p:extLst>
      <p:ext uri="{BB962C8B-B14F-4D97-AF65-F5344CB8AC3E}">
        <p14:creationId xmlns:p14="http://schemas.microsoft.com/office/powerpoint/2010/main" val="7142867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A220C11-80DA-3D4B-A5C1-AAAAB639EFF6}" type="datetimeFigureOut">
              <a:rPr lang="en-US" smtClean="0"/>
              <a:t>2/21/2016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8DFC05-037E-E446-A8D3-7D3070CD8FC7}" type="slidenum">
              <a:rPr lang="en-US" smtClean="0"/>
              <a:t>‹#›</a:t>
            </a:fld>
            <a:endParaRPr lang="en-US"/>
          </a:p>
        </p:txBody>
      </p:sp>
    </p:spTree>
    <p:extLst>
      <p:ext uri="{BB962C8B-B14F-4D97-AF65-F5344CB8AC3E}">
        <p14:creationId xmlns:p14="http://schemas.microsoft.com/office/powerpoint/2010/main" val="13984777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A220C11-80DA-3D4B-A5C1-AAAAB639EFF6}" type="datetimeFigureOut">
              <a:rPr lang="en-US" smtClean="0"/>
              <a:t>2/21/2016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8DFC05-037E-E446-A8D3-7D3070CD8FC7}" type="slidenum">
              <a:rPr lang="en-US" smtClean="0"/>
              <a:t>‹#›</a:t>
            </a:fld>
            <a:endParaRPr lang="en-US"/>
          </a:p>
        </p:txBody>
      </p:sp>
    </p:spTree>
    <p:extLst>
      <p:ext uri="{BB962C8B-B14F-4D97-AF65-F5344CB8AC3E}">
        <p14:creationId xmlns:p14="http://schemas.microsoft.com/office/powerpoint/2010/main" val="34660335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A220C11-80DA-3D4B-A5C1-AAAAB639EFF6}" type="datetimeFigureOut">
              <a:rPr lang="en-US" smtClean="0"/>
              <a:t>2/21/2016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8DFC05-037E-E446-A8D3-7D3070CD8FC7}" type="slidenum">
              <a:rPr lang="en-US" smtClean="0"/>
              <a:t>‹#›</a:t>
            </a:fld>
            <a:endParaRPr lang="en-US"/>
          </a:p>
        </p:txBody>
      </p:sp>
    </p:spTree>
    <p:extLst>
      <p:ext uri="{BB962C8B-B14F-4D97-AF65-F5344CB8AC3E}">
        <p14:creationId xmlns:p14="http://schemas.microsoft.com/office/powerpoint/2010/main" val="6493577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A220C11-80DA-3D4B-A5C1-AAAAB639EFF6}" type="datetimeFigureOut">
              <a:rPr lang="en-US" smtClean="0"/>
              <a:t>2/21/2016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8DFC05-037E-E446-A8D3-7D3070CD8FC7}" type="slidenum">
              <a:rPr lang="en-US" smtClean="0"/>
              <a:t>‹#›</a:t>
            </a:fld>
            <a:endParaRPr lang="en-US"/>
          </a:p>
        </p:txBody>
      </p:sp>
    </p:spTree>
    <p:extLst>
      <p:ext uri="{BB962C8B-B14F-4D97-AF65-F5344CB8AC3E}">
        <p14:creationId xmlns:p14="http://schemas.microsoft.com/office/powerpoint/2010/main" val="35303014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A220C11-80DA-3D4B-A5C1-AAAAB639EFF6}" type="datetimeFigureOut">
              <a:rPr lang="en-US" smtClean="0"/>
              <a:t>2/21/2016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8DFC05-037E-E446-A8D3-7D3070CD8FC7}" type="slidenum">
              <a:rPr lang="en-US" smtClean="0"/>
              <a:t>‹#›</a:t>
            </a:fld>
            <a:endParaRPr lang="en-US"/>
          </a:p>
        </p:txBody>
      </p:sp>
    </p:spTree>
    <p:extLst>
      <p:ext uri="{BB962C8B-B14F-4D97-AF65-F5344CB8AC3E}">
        <p14:creationId xmlns:p14="http://schemas.microsoft.com/office/powerpoint/2010/main" val="1930248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A220C11-80DA-3D4B-A5C1-AAAAB639EFF6}" type="datetimeFigureOut">
              <a:rPr lang="en-US" smtClean="0"/>
              <a:t>2/21/2016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18DFC05-037E-E446-A8D3-7D3070CD8FC7}" type="slidenum">
              <a:rPr lang="en-US" smtClean="0"/>
              <a:t>‹#›</a:t>
            </a:fld>
            <a:endParaRPr lang="en-US"/>
          </a:p>
        </p:txBody>
      </p:sp>
    </p:spTree>
    <p:extLst>
      <p:ext uri="{BB962C8B-B14F-4D97-AF65-F5344CB8AC3E}">
        <p14:creationId xmlns:p14="http://schemas.microsoft.com/office/powerpoint/2010/main" val="37326181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A220C11-80DA-3D4B-A5C1-AAAAB639EFF6}" type="datetimeFigureOut">
              <a:rPr lang="en-US" smtClean="0"/>
              <a:t>2/21/2016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18DFC05-037E-E446-A8D3-7D3070CD8FC7}" type="slidenum">
              <a:rPr lang="en-US" smtClean="0"/>
              <a:t>‹#›</a:t>
            </a:fld>
            <a:endParaRPr lang="en-US"/>
          </a:p>
        </p:txBody>
      </p:sp>
    </p:spTree>
    <p:extLst>
      <p:ext uri="{BB962C8B-B14F-4D97-AF65-F5344CB8AC3E}">
        <p14:creationId xmlns:p14="http://schemas.microsoft.com/office/powerpoint/2010/main" val="36546376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A220C11-80DA-3D4B-A5C1-AAAAB639EFF6}" type="datetimeFigureOut">
              <a:rPr lang="en-US" smtClean="0"/>
              <a:t>2/21/2016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18DFC05-037E-E446-A8D3-7D3070CD8FC7}" type="slidenum">
              <a:rPr lang="en-US" smtClean="0"/>
              <a:t>‹#›</a:t>
            </a:fld>
            <a:endParaRPr lang="en-US"/>
          </a:p>
        </p:txBody>
      </p:sp>
    </p:spTree>
    <p:extLst>
      <p:ext uri="{BB962C8B-B14F-4D97-AF65-F5344CB8AC3E}">
        <p14:creationId xmlns:p14="http://schemas.microsoft.com/office/powerpoint/2010/main" val="14381317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A220C11-80DA-3D4B-A5C1-AAAAB639EFF6}" type="datetimeFigureOut">
              <a:rPr lang="en-US" smtClean="0"/>
              <a:t>2/21/2016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18DFC05-037E-E446-A8D3-7D3070CD8FC7}" type="slidenum">
              <a:rPr lang="en-US" smtClean="0"/>
              <a:t>‹#›</a:t>
            </a:fld>
            <a:endParaRPr lang="en-US"/>
          </a:p>
        </p:txBody>
      </p:sp>
    </p:spTree>
    <p:extLst>
      <p:ext uri="{BB962C8B-B14F-4D97-AF65-F5344CB8AC3E}">
        <p14:creationId xmlns:p14="http://schemas.microsoft.com/office/powerpoint/2010/main" val="26316693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A220C11-80DA-3D4B-A5C1-AAAAB639EFF6}" type="datetimeFigureOut">
              <a:rPr lang="en-US" smtClean="0"/>
              <a:t>2/21/2016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18DFC05-037E-E446-A8D3-7D3070CD8FC7}" type="slidenum">
              <a:rPr lang="en-US" smtClean="0"/>
              <a:t>‹#›</a:t>
            </a:fld>
            <a:endParaRPr lang="en-US"/>
          </a:p>
        </p:txBody>
      </p:sp>
    </p:spTree>
    <p:extLst>
      <p:ext uri="{BB962C8B-B14F-4D97-AF65-F5344CB8AC3E}">
        <p14:creationId xmlns:p14="http://schemas.microsoft.com/office/powerpoint/2010/main" val="11200788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A220C11-80DA-3D4B-A5C1-AAAAB639EFF6}" type="datetimeFigureOut">
              <a:rPr lang="en-US" smtClean="0"/>
              <a:t>2/21/2016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18DFC05-037E-E446-A8D3-7D3070CD8FC7}" type="slidenum">
              <a:rPr lang="en-US" smtClean="0"/>
              <a:t>‹#›</a:t>
            </a:fld>
            <a:endParaRPr lang="en-US"/>
          </a:p>
        </p:txBody>
      </p:sp>
    </p:spTree>
    <p:extLst>
      <p:ext uri="{BB962C8B-B14F-4D97-AF65-F5344CB8AC3E}">
        <p14:creationId xmlns:p14="http://schemas.microsoft.com/office/powerpoint/2010/main" val="3187188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A220C11-80DA-3D4B-A5C1-AAAAB639EFF6}" type="datetimeFigureOut">
              <a:rPr lang="en-US" smtClean="0"/>
              <a:t>2/21/2016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18DFC05-037E-E446-A8D3-7D3070CD8FC7}" type="slidenum">
              <a:rPr lang="en-US" smtClean="0"/>
              <a:t>‹#›</a:t>
            </a:fld>
            <a:endParaRPr lang="en-US"/>
          </a:p>
        </p:txBody>
      </p:sp>
    </p:spTree>
    <p:extLst>
      <p:ext uri="{BB962C8B-B14F-4D97-AF65-F5344CB8AC3E}">
        <p14:creationId xmlns:p14="http://schemas.microsoft.com/office/powerpoint/2010/main" val="4283297518"/>
      </p:ext>
    </p:extLst>
  </p:cSld>
  <p:clrMap bg1="lt1" tx1="dk1" bg2="lt2" tx2="dk2" accent1="accent1" accent2="accent2" accent3="accent3" accent4="accent4" accent5="accent5" accent6="accent6" hlink="hlink" folHlink="folHlink"/>
  <p:sldLayoutIdLst>
    <p:sldLayoutId id="2147483768" r:id="rId1"/>
    <p:sldLayoutId id="2147483769" r:id="rId2"/>
    <p:sldLayoutId id="2147483770" r:id="rId3"/>
    <p:sldLayoutId id="2147483771" r:id="rId4"/>
    <p:sldLayoutId id="2147483772" r:id="rId5"/>
    <p:sldLayoutId id="2147483773" r:id="rId6"/>
    <p:sldLayoutId id="2147483774" r:id="rId7"/>
    <p:sldLayoutId id="2147483775" r:id="rId8"/>
    <p:sldLayoutId id="2147483776" r:id="rId9"/>
    <p:sldLayoutId id="2147483777" r:id="rId10"/>
    <p:sldLayoutId id="2147483778"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hyperlink" Target="http://www.signupgenius.com/go/20f0a4ea4ad29a2ff2-gala"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309345" y="415205"/>
            <a:ext cx="5894347" cy="3484462"/>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685800" y="3784137"/>
            <a:ext cx="5306981" cy="1470025"/>
          </a:xfrm>
        </p:spPr>
        <p:txBody>
          <a:bodyPr>
            <a:normAutofit/>
          </a:bodyPr>
          <a:lstStyle/>
          <a:p>
            <a:pPr algn="r"/>
            <a:r>
              <a:rPr lang="en-US" sz="7200" dirty="0" smtClean="0"/>
              <a:t>Coffee Talk</a:t>
            </a:r>
            <a:endParaRPr lang="en-US" sz="7200" dirty="0"/>
          </a:p>
        </p:txBody>
      </p:sp>
      <p:sp>
        <p:nvSpPr>
          <p:cNvPr id="3" name="Subtitle 2"/>
          <p:cNvSpPr>
            <a:spLocks noGrp="1"/>
          </p:cNvSpPr>
          <p:nvPr>
            <p:ph type="subTitle" idx="1"/>
          </p:nvPr>
        </p:nvSpPr>
        <p:spPr>
          <a:xfrm>
            <a:off x="1371600" y="5081774"/>
            <a:ext cx="4552257" cy="1752600"/>
          </a:xfrm>
        </p:spPr>
        <p:txBody>
          <a:bodyPr/>
          <a:lstStyle/>
          <a:p>
            <a:pPr algn="r"/>
            <a:r>
              <a:rPr lang="en-US" dirty="0" smtClean="0"/>
              <a:t> </a:t>
            </a:r>
            <a:r>
              <a:rPr lang="en-US" b="1" dirty="0" smtClean="0"/>
              <a:t>Middle School Site Selection Process/Update</a:t>
            </a:r>
            <a:endParaRPr lang="en-US" b="1" dirty="0"/>
          </a:p>
        </p:txBody>
      </p:sp>
      <p:pic>
        <p:nvPicPr>
          <p:cNvPr id="4" name="Picture 3" descr="mip_logo.eps"/>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561157" y="4018148"/>
            <a:ext cx="2225582" cy="2604755"/>
          </a:xfrm>
          <a:prstGeom prst="rect">
            <a:avLst/>
          </a:prstGeom>
        </p:spPr>
      </p:pic>
      <p:cxnSp>
        <p:nvCxnSpPr>
          <p:cNvPr id="7" name="Straight Connector 6"/>
          <p:cNvCxnSpPr/>
          <p:nvPr/>
        </p:nvCxnSpPr>
        <p:spPr>
          <a:xfrm>
            <a:off x="6203692" y="415205"/>
            <a:ext cx="0" cy="6207698"/>
          </a:xfrm>
          <a:prstGeom prst="line">
            <a:avLst/>
          </a:prstGeom>
        </p:spPr>
        <p:style>
          <a:lnRef idx="2">
            <a:schemeClr val="accent1"/>
          </a:lnRef>
          <a:fillRef idx="0">
            <a:schemeClr val="accent1"/>
          </a:fillRef>
          <a:effectRef idx="1">
            <a:schemeClr val="accent1"/>
          </a:effectRef>
          <a:fontRef idx="minor">
            <a:schemeClr val="tx1"/>
          </a:fontRef>
        </p:style>
      </p:cxnSp>
      <p:pic>
        <p:nvPicPr>
          <p:cNvPr id="11" name="Picture 10" descr="mural.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06381" y="574104"/>
            <a:ext cx="5486400" cy="3124200"/>
          </a:xfrm>
          <a:prstGeom prst="rect">
            <a:avLst/>
          </a:prstGeom>
        </p:spPr>
      </p:pic>
    </p:spTree>
    <p:extLst>
      <p:ext uri="{BB962C8B-B14F-4D97-AF65-F5344CB8AC3E}">
        <p14:creationId xmlns:p14="http://schemas.microsoft.com/office/powerpoint/2010/main" val="199919125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6783368" cy="1143000"/>
          </a:xfrm>
        </p:spPr>
        <p:style>
          <a:lnRef idx="2">
            <a:schemeClr val="accent1">
              <a:shade val="50000"/>
            </a:schemeClr>
          </a:lnRef>
          <a:fillRef idx="1">
            <a:schemeClr val="accent1"/>
          </a:fillRef>
          <a:effectRef idx="0">
            <a:schemeClr val="accent1"/>
          </a:effectRef>
          <a:fontRef idx="minor">
            <a:schemeClr val="lt1"/>
          </a:fontRef>
        </p:style>
        <p:txBody>
          <a:bodyPr>
            <a:normAutofit/>
          </a:bodyPr>
          <a:lstStyle/>
          <a:p>
            <a:r>
              <a:rPr lang="en-US" dirty="0" smtClean="0">
                <a:solidFill>
                  <a:schemeClr val="bg1"/>
                </a:solidFill>
              </a:rPr>
              <a:t>What’s Next?</a:t>
            </a:r>
            <a:endParaRPr lang="en-US" dirty="0">
              <a:solidFill>
                <a:schemeClr val="bg1"/>
              </a:solidFill>
            </a:endParaRPr>
          </a:p>
        </p:txBody>
      </p:sp>
      <p:pic>
        <p:nvPicPr>
          <p:cNvPr id="3" name="Picture 2" descr="MIP_block.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467599" y="152491"/>
            <a:ext cx="1418517" cy="1399853"/>
          </a:xfrm>
          <a:prstGeom prst="rect">
            <a:avLst/>
          </a:prstGeom>
        </p:spPr>
      </p:pic>
      <p:sp>
        <p:nvSpPr>
          <p:cNvPr id="4" name="TextBox 3"/>
          <p:cNvSpPr txBox="1"/>
          <p:nvPr/>
        </p:nvSpPr>
        <p:spPr>
          <a:xfrm>
            <a:off x="457200" y="1724025"/>
            <a:ext cx="8248650" cy="3693319"/>
          </a:xfrm>
          <a:prstGeom prst="rect">
            <a:avLst/>
          </a:prstGeom>
          <a:noFill/>
        </p:spPr>
        <p:txBody>
          <a:bodyPr wrap="square" rtlCol="0">
            <a:spAutoFit/>
          </a:bodyPr>
          <a:lstStyle/>
          <a:p>
            <a:r>
              <a:rPr lang="en-US" dirty="0" smtClean="0"/>
              <a:t>With the District’s request to delay further discussion on our placement until the March 9</a:t>
            </a:r>
            <a:r>
              <a:rPr lang="en-US" baseline="30000" dirty="0" smtClean="0"/>
              <a:t>th</a:t>
            </a:r>
            <a:r>
              <a:rPr lang="en-US" dirty="0" smtClean="0"/>
              <a:t> meeting, we have more time to try and determine what the District’s intentions are and what sites are currently under consideration.  </a:t>
            </a:r>
          </a:p>
          <a:p>
            <a:endParaRPr lang="en-US" dirty="0"/>
          </a:p>
          <a:p>
            <a:r>
              <a:rPr lang="en-US" dirty="0" smtClean="0"/>
              <a:t>Once we have a better understanding of what’s being considered, we will be able to update the parent community and request feedback.  We intend to use the information we receive to create a follow up survey to gather parental input to present to the District and the Board of Trustees prior to their meeting on March 9</a:t>
            </a:r>
            <a:r>
              <a:rPr lang="en-US" baseline="30000" dirty="0" smtClean="0"/>
              <a:t>th</a:t>
            </a:r>
            <a:r>
              <a:rPr lang="en-US" dirty="0" smtClean="0"/>
              <a:t>.</a:t>
            </a:r>
          </a:p>
          <a:p>
            <a:endParaRPr lang="en-US" dirty="0"/>
          </a:p>
          <a:p>
            <a:r>
              <a:rPr lang="en-US" dirty="0" smtClean="0"/>
              <a:t>We are hoping to have this information so we can launch the follow up survey shortly after our next Friends of MIP Board meeting on March 1</a:t>
            </a:r>
            <a:r>
              <a:rPr lang="en-US" baseline="30000" dirty="0" smtClean="0"/>
              <a:t>st</a:t>
            </a:r>
            <a:r>
              <a:rPr lang="en-US" dirty="0" smtClean="0"/>
              <a:t>.  </a:t>
            </a:r>
            <a:endParaRPr lang="en-US" dirty="0"/>
          </a:p>
        </p:txBody>
      </p:sp>
    </p:spTree>
    <p:extLst>
      <p:ext uri="{BB962C8B-B14F-4D97-AF65-F5344CB8AC3E}">
        <p14:creationId xmlns:p14="http://schemas.microsoft.com/office/powerpoint/2010/main" val="18033555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6783368" cy="1143000"/>
          </a:xfrm>
        </p:spPr>
        <p:style>
          <a:lnRef idx="2">
            <a:schemeClr val="accent1">
              <a:shade val="50000"/>
            </a:schemeClr>
          </a:lnRef>
          <a:fillRef idx="1">
            <a:schemeClr val="accent1"/>
          </a:fillRef>
          <a:effectRef idx="0">
            <a:schemeClr val="accent1"/>
          </a:effectRef>
          <a:fontRef idx="minor">
            <a:schemeClr val="lt1"/>
          </a:fontRef>
        </p:style>
        <p:txBody>
          <a:bodyPr>
            <a:normAutofit/>
          </a:bodyPr>
          <a:lstStyle/>
          <a:p>
            <a:r>
              <a:rPr lang="en-US" dirty="0" smtClean="0">
                <a:solidFill>
                  <a:schemeClr val="bg1"/>
                </a:solidFill>
              </a:rPr>
              <a:t>News &amp; Events</a:t>
            </a:r>
            <a:endParaRPr lang="en-US" dirty="0">
              <a:solidFill>
                <a:schemeClr val="bg1"/>
              </a:solidFill>
            </a:endParaRPr>
          </a:p>
        </p:txBody>
      </p:sp>
      <p:sp>
        <p:nvSpPr>
          <p:cNvPr id="10" name="Content Placeholder 9"/>
          <p:cNvSpPr>
            <a:spLocks noGrp="1"/>
          </p:cNvSpPr>
          <p:nvPr>
            <p:ph idx="1"/>
          </p:nvPr>
        </p:nvSpPr>
        <p:spPr>
          <a:xfrm>
            <a:off x="457200" y="1524000"/>
            <a:ext cx="6626249" cy="5486400"/>
          </a:xfrm>
        </p:spPr>
        <p:txBody>
          <a:bodyPr>
            <a:normAutofit fontScale="92500" lnSpcReduction="10000"/>
          </a:bodyPr>
          <a:lstStyle/>
          <a:p>
            <a:pPr>
              <a:lnSpc>
                <a:spcPct val="110000"/>
              </a:lnSpc>
            </a:pPr>
            <a:r>
              <a:rPr lang="en-US" b="1" dirty="0" smtClean="0"/>
              <a:t>Upcoming events</a:t>
            </a:r>
          </a:p>
          <a:p>
            <a:pPr marL="857250" lvl="1" indent="-457200">
              <a:lnSpc>
                <a:spcPct val="110000"/>
              </a:lnSpc>
            </a:pPr>
            <a:r>
              <a:rPr lang="en-US" sz="2200" dirty="0" smtClean="0"/>
              <a:t>Author’s Visit – Oliver Chin </a:t>
            </a:r>
            <a:r>
              <a:rPr lang="en-US" dirty="0" smtClean="0"/>
              <a:t>– </a:t>
            </a:r>
            <a:r>
              <a:rPr lang="en-US" sz="1600" dirty="0" smtClean="0"/>
              <a:t>February 22</a:t>
            </a:r>
          </a:p>
          <a:p>
            <a:pPr marL="857250" lvl="1" indent="-457200">
              <a:lnSpc>
                <a:spcPct val="110000"/>
              </a:lnSpc>
            </a:pPr>
            <a:r>
              <a:rPr lang="en-US" sz="2200" dirty="0" smtClean="0"/>
              <a:t>CUSD School Board Meeting </a:t>
            </a:r>
            <a:r>
              <a:rPr lang="en-US" sz="2000" dirty="0" smtClean="0"/>
              <a:t>– </a:t>
            </a:r>
            <a:r>
              <a:rPr lang="en-US" sz="1600" dirty="0" smtClean="0"/>
              <a:t>February 24</a:t>
            </a:r>
            <a:endParaRPr lang="en-US" sz="1600" dirty="0"/>
          </a:p>
          <a:p>
            <a:pPr marL="857250" lvl="1" indent="-457200">
              <a:lnSpc>
                <a:spcPct val="110000"/>
              </a:lnSpc>
            </a:pPr>
            <a:r>
              <a:rPr lang="en-US" sz="2200" dirty="0" smtClean="0"/>
              <a:t>MIPAC Meeting </a:t>
            </a:r>
            <a:r>
              <a:rPr lang="en-US" sz="1600" dirty="0" smtClean="0"/>
              <a:t>– </a:t>
            </a:r>
            <a:r>
              <a:rPr lang="en-US" sz="1600" dirty="0"/>
              <a:t>February </a:t>
            </a:r>
            <a:r>
              <a:rPr lang="en-US" sz="1600" dirty="0" smtClean="0"/>
              <a:t>25</a:t>
            </a:r>
            <a:endParaRPr lang="en-US" sz="1600" b="1" i="1" dirty="0" smtClean="0"/>
          </a:p>
          <a:p>
            <a:pPr marL="857250" lvl="1" indent="-457200">
              <a:lnSpc>
                <a:spcPct val="110000"/>
              </a:lnSpc>
            </a:pPr>
            <a:r>
              <a:rPr lang="en-US" sz="2200" dirty="0"/>
              <a:t>2016 Gala </a:t>
            </a:r>
            <a:r>
              <a:rPr lang="en-US" sz="2600" dirty="0"/>
              <a:t>– </a:t>
            </a:r>
            <a:r>
              <a:rPr lang="en-US" sz="1600" dirty="0"/>
              <a:t>March 5</a:t>
            </a:r>
          </a:p>
          <a:p>
            <a:pPr marL="1257300" lvl="2" indent="-457200">
              <a:lnSpc>
                <a:spcPct val="110000"/>
              </a:lnSpc>
            </a:pPr>
            <a:r>
              <a:rPr lang="en-US" sz="1400" b="1" i="1" dirty="0"/>
              <a:t>Tickets on sale now.  Deadline to purchase is Friday, February 26</a:t>
            </a:r>
            <a:r>
              <a:rPr lang="en-US" sz="1400" b="1" i="1" baseline="30000" dirty="0"/>
              <a:t>th</a:t>
            </a:r>
            <a:r>
              <a:rPr lang="en-US" sz="1400" b="1" i="1" dirty="0" smtClean="0"/>
              <a:t>.</a:t>
            </a:r>
          </a:p>
          <a:p>
            <a:pPr marL="857250" lvl="1" indent="-457200">
              <a:lnSpc>
                <a:spcPct val="110000"/>
              </a:lnSpc>
            </a:pPr>
            <a:r>
              <a:rPr lang="en-US" sz="2200" dirty="0" smtClean="0"/>
              <a:t>Friends of MIP Board Meeting </a:t>
            </a:r>
            <a:r>
              <a:rPr lang="en-US" sz="1100" dirty="0"/>
              <a:t>– </a:t>
            </a:r>
            <a:r>
              <a:rPr lang="en-US" sz="1600" dirty="0" smtClean="0"/>
              <a:t>March 1</a:t>
            </a:r>
          </a:p>
          <a:p>
            <a:pPr marL="857250" lvl="1" indent="-457200">
              <a:lnSpc>
                <a:spcPct val="110000"/>
              </a:lnSpc>
            </a:pPr>
            <a:r>
              <a:rPr lang="en-US" sz="2200" dirty="0"/>
              <a:t>CUSD School Board Meeting</a:t>
            </a:r>
            <a:r>
              <a:rPr lang="en-US" sz="1400" dirty="0"/>
              <a:t> </a:t>
            </a:r>
            <a:r>
              <a:rPr lang="en-US" sz="1200" dirty="0"/>
              <a:t>– </a:t>
            </a:r>
            <a:r>
              <a:rPr lang="en-US" sz="1600" dirty="0" smtClean="0"/>
              <a:t>March 9</a:t>
            </a:r>
            <a:endParaRPr lang="en-US" sz="1600" b="1" i="1" dirty="0" smtClean="0"/>
          </a:p>
          <a:p>
            <a:pPr>
              <a:lnSpc>
                <a:spcPct val="110000"/>
              </a:lnSpc>
            </a:pPr>
            <a:r>
              <a:rPr lang="en-US" b="1" dirty="0" smtClean="0"/>
              <a:t>Volunteer Opportunities</a:t>
            </a:r>
          </a:p>
          <a:p>
            <a:pPr lvl="1">
              <a:lnSpc>
                <a:spcPct val="110000"/>
              </a:lnSpc>
            </a:pPr>
            <a:r>
              <a:rPr lang="en-US" sz="1900" dirty="0" smtClean="0"/>
              <a:t>We desperately need volunteers to help at the Gala.  </a:t>
            </a:r>
            <a:r>
              <a:rPr lang="en-US" sz="1900" dirty="0"/>
              <a:t>Please sign up to help:  </a:t>
            </a:r>
            <a:r>
              <a:rPr lang="en-US" sz="1900" dirty="0">
                <a:hlinkClick r:id="rId2"/>
              </a:rPr>
              <a:t>http://www.signupgenius.com/go/20f0a4ea4ad29a2ff2-gala</a:t>
            </a:r>
            <a:endParaRPr lang="en-US" sz="1900" dirty="0" smtClean="0"/>
          </a:p>
        </p:txBody>
      </p:sp>
      <p:pic>
        <p:nvPicPr>
          <p:cNvPr id="7" name="Picture 6" descr="mip_logo.eps"/>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84594" y="4776110"/>
            <a:ext cx="1523496" cy="1783055"/>
          </a:xfrm>
          <a:prstGeom prst="rect">
            <a:avLst/>
          </a:prstGeom>
        </p:spPr>
      </p:pic>
      <p:cxnSp>
        <p:nvCxnSpPr>
          <p:cNvPr id="12" name="Straight Connector 11"/>
          <p:cNvCxnSpPr/>
          <p:nvPr/>
        </p:nvCxnSpPr>
        <p:spPr>
          <a:xfrm>
            <a:off x="7240568" y="274638"/>
            <a:ext cx="0" cy="6272379"/>
          </a:xfrm>
          <a:prstGeom prst="line">
            <a:avLst/>
          </a:prstGeom>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4419574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6783368" cy="1143000"/>
          </a:xfrm>
        </p:spPr>
        <p:style>
          <a:lnRef idx="2">
            <a:schemeClr val="accent1">
              <a:shade val="50000"/>
            </a:schemeClr>
          </a:lnRef>
          <a:fillRef idx="1">
            <a:schemeClr val="accent1"/>
          </a:fillRef>
          <a:effectRef idx="0">
            <a:schemeClr val="accent1"/>
          </a:effectRef>
          <a:fontRef idx="minor">
            <a:schemeClr val="lt1"/>
          </a:fontRef>
        </p:style>
        <p:txBody>
          <a:bodyPr>
            <a:normAutofit fontScale="90000"/>
          </a:bodyPr>
          <a:lstStyle/>
          <a:p>
            <a:r>
              <a:rPr lang="en-US" dirty="0" smtClean="0">
                <a:solidFill>
                  <a:schemeClr val="bg1"/>
                </a:solidFill>
              </a:rPr>
              <a:t>Middle School Site Selection Process</a:t>
            </a:r>
            <a:endParaRPr lang="en-US" dirty="0">
              <a:solidFill>
                <a:schemeClr val="bg1"/>
              </a:solidFill>
            </a:endParaRPr>
          </a:p>
        </p:txBody>
      </p:sp>
      <p:pic>
        <p:nvPicPr>
          <p:cNvPr id="3" name="Picture 2" descr="MIP_block.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467599" y="152491"/>
            <a:ext cx="1418517" cy="1399853"/>
          </a:xfrm>
          <a:prstGeom prst="rect">
            <a:avLst/>
          </a:prstGeom>
        </p:spPr>
      </p:pic>
      <p:sp>
        <p:nvSpPr>
          <p:cNvPr id="4" name="TextBox 3"/>
          <p:cNvSpPr txBox="1"/>
          <p:nvPr/>
        </p:nvSpPr>
        <p:spPr>
          <a:xfrm>
            <a:off x="457200" y="1750741"/>
            <a:ext cx="8318810" cy="4524315"/>
          </a:xfrm>
          <a:prstGeom prst="rect">
            <a:avLst/>
          </a:prstGeom>
          <a:noFill/>
        </p:spPr>
        <p:txBody>
          <a:bodyPr wrap="square" rtlCol="0">
            <a:spAutoFit/>
          </a:bodyPr>
          <a:lstStyle/>
          <a:p>
            <a:pPr marL="285750" indent="-285750">
              <a:buFont typeface="Arial" panose="020B0604020202020204" pitchFamily="34" charset="0"/>
              <a:buChar char="•"/>
            </a:pPr>
            <a:r>
              <a:rPr lang="en-US" dirty="0" smtClean="0"/>
              <a:t>Capistrano Unified School District personnel (Superintendent, Assistant </a:t>
            </a:r>
            <a:r>
              <a:rPr lang="en-US" dirty="0"/>
              <a:t>Superintendent</a:t>
            </a:r>
            <a:r>
              <a:rPr lang="en-US" dirty="0" smtClean="0"/>
              <a:t>, and others) completes research to determine the District’s recommendation</a:t>
            </a:r>
          </a:p>
          <a:p>
            <a:pPr marL="742950" lvl="1" indent="-285750">
              <a:buFont typeface="Arial" panose="020B0604020202020204" pitchFamily="34" charset="0"/>
              <a:buChar char="•"/>
            </a:pPr>
            <a:r>
              <a:rPr lang="en-US" dirty="0" smtClean="0"/>
              <a:t>Future enrollment trends</a:t>
            </a:r>
          </a:p>
          <a:p>
            <a:pPr marL="742950" lvl="1" indent="-285750">
              <a:buFont typeface="Arial" panose="020B0604020202020204" pitchFamily="34" charset="0"/>
              <a:buChar char="•"/>
            </a:pPr>
            <a:r>
              <a:rPr lang="en-US" dirty="0" smtClean="0"/>
              <a:t>Discussions with administration </a:t>
            </a:r>
          </a:p>
          <a:p>
            <a:pPr marL="742950" lvl="1" indent="-285750">
              <a:buFont typeface="Arial" panose="020B0604020202020204" pitchFamily="34" charset="0"/>
              <a:buChar char="•"/>
            </a:pPr>
            <a:r>
              <a:rPr lang="en-US" dirty="0" smtClean="0"/>
              <a:t>Financial feasibility</a:t>
            </a:r>
          </a:p>
          <a:p>
            <a:pPr marL="742950" lvl="1" indent="-285750">
              <a:buFont typeface="Arial" panose="020B0604020202020204" pitchFamily="34" charset="0"/>
              <a:buChar char="•"/>
            </a:pPr>
            <a:r>
              <a:rPr lang="en-US" dirty="0" smtClean="0"/>
              <a:t>Logistical feasibility</a:t>
            </a:r>
          </a:p>
          <a:p>
            <a:pPr marL="285750" indent="-285750">
              <a:buFont typeface="Arial" panose="020B0604020202020204" pitchFamily="34" charset="0"/>
              <a:buChar char="•"/>
            </a:pPr>
            <a:r>
              <a:rPr lang="en-US" dirty="0" smtClean="0"/>
              <a:t>District presents their recommendation to the CUSD Board of Trustees</a:t>
            </a:r>
          </a:p>
          <a:p>
            <a:pPr marL="285750" indent="-285750">
              <a:buFont typeface="Arial" panose="020B0604020202020204" pitchFamily="34" charset="0"/>
              <a:buChar char="•"/>
            </a:pPr>
            <a:r>
              <a:rPr lang="en-US" dirty="0" smtClean="0"/>
              <a:t>Board of Trustees debates the recommendation at a School Board meeting and asks questions of District personnel if necessary</a:t>
            </a:r>
          </a:p>
          <a:p>
            <a:pPr marL="285750" indent="-285750">
              <a:buFont typeface="Arial" panose="020B0604020202020204" pitchFamily="34" charset="0"/>
              <a:buChar char="•"/>
            </a:pPr>
            <a:r>
              <a:rPr lang="en-US" dirty="0" smtClean="0"/>
              <a:t>Board of Trustees will either vote to accept the District’s recommendation or postpone the vote if more research is needed.</a:t>
            </a:r>
          </a:p>
          <a:p>
            <a:pPr marL="285750" indent="-285750">
              <a:buFont typeface="Arial" panose="020B0604020202020204" pitchFamily="34" charset="0"/>
              <a:buChar char="•"/>
            </a:pPr>
            <a:r>
              <a:rPr lang="en-US" dirty="0" smtClean="0"/>
              <a:t>If the Board of Trustees does not approve the District’s recommendation, the District must either provide more information in support of their recommendation or provide an alternative recommendation.</a:t>
            </a:r>
          </a:p>
        </p:txBody>
      </p:sp>
    </p:spTree>
    <p:extLst>
      <p:ext uri="{BB962C8B-B14F-4D97-AF65-F5344CB8AC3E}">
        <p14:creationId xmlns:p14="http://schemas.microsoft.com/office/powerpoint/2010/main" val="4598805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6783368" cy="1143000"/>
          </a:xfrm>
        </p:spPr>
        <p:style>
          <a:lnRef idx="2">
            <a:schemeClr val="accent1">
              <a:shade val="50000"/>
            </a:schemeClr>
          </a:lnRef>
          <a:fillRef idx="1">
            <a:schemeClr val="accent1"/>
          </a:fillRef>
          <a:effectRef idx="0">
            <a:schemeClr val="accent1"/>
          </a:effectRef>
          <a:fontRef idx="minor">
            <a:schemeClr val="lt1"/>
          </a:fontRef>
        </p:style>
        <p:txBody>
          <a:bodyPr>
            <a:normAutofit/>
          </a:bodyPr>
          <a:lstStyle/>
          <a:p>
            <a:r>
              <a:rPr lang="en-US" sz="3200" dirty="0" smtClean="0">
                <a:solidFill>
                  <a:schemeClr val="bg1"/>
                </a:solidFill>
              </a:rPr>
              <a:t>Friends of MIP’s Role in Middle School Site Selection Process</a:t>
            </a:r>
            <a:endParaRPr lang="en-US" sz="3200" dirty="0">
              <a:solidFill>
                <a:schemeClr val="bg1"/>
              </a:solidFill>
            </a:endParaRPr>
          </a:p>
        </p:txBody>
      </p:sp>
      <p:pic>
        <p:nvPicPr>
          <p:cNvPr id="3" name="Picture 2" descr="MIP_block.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467599" y="152491"/>
            <a:ext cx="1418517" cy="1399853"/>
          </a:xfrm>
          <a:prstGeom prst="rect">
            <a:avLst/>
          </a:prstGeom>
        </p:spPr>
      </p:pic>
      <p:sp>
        <p:nvSpPr>
          <p:cNvPr id="4" name="TextBox 3"/>
          <p:cNvSpPr txBox="1"/>
          <p:nvPr/>
        </p:nvSpPr>
        <p:spPr>
          <a:xfrm>
            <a:off x="457200" y="1839951"/>
            <a:ext cx="8229600" cy="4770537"/>
          </a:xfrm>
          <a:prstGeom prst="rect">
            <a:avLst/>
          </a:prstGeom>
          <a:noFill/>
        </p:spPr>
        <p:txBody>
          <a:bodyPr wrap="square" rtlCol="0">
            <a:spAutoFit/>
          </a:bodyPr>
          <a:lstStyle/>
          <a:p>
            <a:r>
              <a:rPr lang="en-US" sz="1600" dirty="0" smtClean="0"/>
              <a:t>Although this decision is not our decision to make, the Friends of MIP Board felt it was important to try and provide information to the Capistrano Unified School District and Board of Trustees that would hopefully be taken into consideration during the Site Selection Process.  As information about possible sites under consideration became known to the Friends of MIP Board, this information was shared with the parent community and feedback was collected to provide to both the District and the Board of Trustees.  </a:t>
            </a:r>
          </a:p>
          <a:p>
            <a:endParaRPr lang="en-US" sz="1600" dirty="0"/>
          </a:p>
          <a:p>
            <a:r>
              <a:rPr lang="en-US" sz="1600" dirty="0" smtClean="0"/>
              <a:t>To be clear, the Friends of MIP Board was never asked by the Capistrano Unified School District or the Board of Trustees to provide feedback from our parent community.  We were merely </a:t>
            </a:r>
            <a:r>
              <a:rPr lang="en-US" sz="1600" dirty="0" smtClean="0"/>
              <a:t>trying </a:t>
            </a:r>
            <a:r>
              <a:rPr lang="en-US" sz="1600" dirty="0" smtClean="0"/>
              <a:t>to make sure our parent community would have their voices heard as the District and Board of Trustees completed their decision making process.</a:t>
            </a:r>
          </a:p>
          <a:p>
            <a:endParaRPr lang="en-US" sz="1600" dirty="0"/>
          </a:p>
          <a:p>
            <a:r>
              <a:rPr lang="en-US" sz="1600" dirty="0" smtClean="0"/>
              <a:t>We currently do not know why the District requested the delay in presenting the additional information requested by the Trustees at the last School Board meeting.  We are trying to get more information from the District to find out what the current considerations are and if the District’s recommendation from the prior meeting is going to change or remain the same.  </a:t>
            </a:r>
            <a:endParaRPr lang="en-US" sz="1600" dirty="0"/>
          </a:p>
        </p:txBody>
      </p:sp>
    </p:spTree>
    <p:extLst>
      <p:ext uri="{BB962C8B-B14F-4D97-AF65-F5344CB8AC3E}">
        <p14:creationId xmlns:p14="http://schemas.microsoft.com/office/powerpoint/2010/main" val="28991407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6783368" cy="1143000"/>
          </a:xfrm>
        </p:spPr>
        <p:style>
          <a:lnRef idx="2">
            <a:schemeClr val="accent1">
              <a:shade val="50000"/>
            </a:schemeClr>
          </a:lnRef>
          <a:fillRef idx="1">
            <a:schemeClr val="accent1"/>
          </a:fillRef>
          <a:effectRef idx="0">
            <a:schemeClr val="accent1"/>
          </a:effectRef>
          <a:fontRef idx="minor">
            <a:schemeClr val="lt1"/>
          </a:fontRef>
        </p:style>
        <p:txBody>
          <a:bodyPr>
            <a:normAutofit fontScale="90000"/>
          </a:bodyPr>
          <a:lstStyle/>
          <a:p>
            <a:r>
              <a:rPr lang="en-US" dirty="0" smtClean="0">
                <a:solidFill>
                  <a:schemeClr val="bg1"/>
                </a:solidFill>
              </a:rPr>
              <a:t>Side By Side Site Comparison</a:t>
            </a:r>
            <a:endParaRPr lang="en-US" dirty="0">
              <a:solidFill>
                <a:schemeClr val="bg1"/>
              </a:solidFill>
            </a:endParaRPr>
          </a:p>
        </p:txBody>
      </p:sp>
      <p:pic>
        <p:nvPicPr>
          <p:cNvPr id="3" name="Picture 2" descr="MIP_block.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467599" y="152491"/>
            <a:ext cx="1418517" cy="1399853"/>
          </a:xfrm>
          <a:prstGeom prst="rect">
            <a:avLst/>
          </a:prstGeom>
        </p:spPr>
      </p:pic>
      <p:graphicFrame>
        <p:nvGraphicFramePr>
          <p:cNvPr id="7" name="Table 6"/>
          <p:cNvGraphicFramePr>
            <a:graphicFrameLocks noGrp="1"/>
          </p:cNvGraphicFramePr>
          <p:nvPr/>
        </p:nvGraphicFramePr>
        <p:xfrm>
          <a:off x="457200" y="1711925"/>
          <a:ext cx="8229600" cy="4710745"/>
        </p:xfrm>
        <a:graphic>
          <a:graphicData uri="http://schemas.openxmlformats.org/drawingml/2006/table">
            <a:tbl>
              <a:tblPr firstRow="1" firstCol="1" bandRow="1">
                <a:tableStyleId>{5C22544A-7EE6-4342-B048-85BDC9FD1C3A}</a:tableStyleId>
              </a:tblPr>
              <a:tblGrid>
                <a:gridCol w="1349560">
                  <a:extLst>
                    <a:ext uri="{9D8B030D-6E8A-4147-A177-3AD203B41FA5}">
                      <a16:colId xmlns:a16="http://schemas.microsoft.com/office/drawing/2014/main" val="2786390298"/>
                    </a:ext>
                  </a:extLst>
                </a:gridCol>
                <a:gridCol w="3269997">
                  <a:extLst>
                    <a:ext uri="{9D8B030D-6E8A-4147-A177-3AD203B41FA5}">
                      <a16:colId xmlns:a16="http://schemas.microsoft.com/office/drawing/2014/main" val="2920725659"/>
                    </a:ext>
                  </a:extLst>
                </a:gridCol>
                <a:gridCol w="3610043">
                  <a:extLst>
                    <a:ext uri="{9D8B030D-6E8A-4147-A177-3AD203B41FA5}">
                      <a16:colId xmlns:a16="http://schemas.microsoft.com/office/drawing/2014/main" val="2764947091"/>
                    </a:ext>
                  </a:extLst>
                </a:gridCol>
              </a:tblGrid>
              <a:tr h="498853">
                <a:tc>
                  <a:txBody>
                    <a:bodyPr/>
                    <a:lstStyle/>
                    <a:p>
                      <a:pPr marL="0" marR="0">
                        <a:lnSpc>
                          <a:spcPts val="1560"/>
                        </a:lnSpc>
                        <a:spcBef>
                          <a:spcPts val="0"/>
                        </a:spcBef>
                        <a:spcAft>
                          <a:spcPts val="0"/>
                        </a:spcAft>
                      </a:pPr>
                      <a:r>
                        <a:rPr lang="en-US" sz="1300">
                          <a:effectLst/>
                        </a:rPr>
                        <a:t>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759" marR="63759" marT="0" marB="0"/>
                </a:tc>
                <a:tc>
                  <a:txBody>
                    <a:bodyPr/>
                    <a:lstStyle/>
                    <a:p>
                      <a:pPr marL="0" marR="0" algn="ctr">
                        <a:lnSpc>
                          <a:spcPts val="1560"/>
                        </a:lnSpc>
                        <a:spcBef>
                          <a:spcPts val="0"/>
                        </a:spcBef>
                        <a:spcAft>
                          <a:spcPts val="0"/>
                        </a:spcAft>
                      </a:pPr>
                      <a:r>
                        <a:rPr lang="en-US" sz="1300">
                          <a:effectLst/>
                        </a:rPr>
                        <a:t>CARL HANKEY K-8 SCHOOL</a:t>
                      </a:r>
                      <a:endParaRPr lang="en-US" sz="1000">
                        <a:effectLst/>
                      </a:endParaRPr>
                    </a:p>
                    <a:p>
                      <a:pPr marL="0" marR="0" algn="ctr">
                        <a:lnSpc>
                          <a:spcPts val="1560"/>
                        </a:lnSpc>
                        <a:spcBef>
                          <a:spcPts val="0"/>
                        </a:spcBef>
                        <a:spcAft>
                          <a:spcPts val="0"/>
                        </a:spcAft>
                      </a:pPr>
                      <a:r>
                        <a:rPr lang="en-US" sz="1000">
                          <a:effectLst/>
                        </a:rPr>
                        <a:t>27252 Nubles, Mission Viejo, CA 92692</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759" marR="63759" marT="0" marB="0"/>
                </a:tc>
                <a:tc>
                  <a:txBody>
                    <a:bodyPr/>
                    <a:lstStyle/>
                    <a:p>
                      <a:pPr marL="0" marR="0" algn="ctr">
                        <a:lnSpc>
                          <a:spcPts val="1560"/>
                        </a:lnSpc>
                        <a:spcBef>
                          <a:spcPts val="0"/>
                        </a:spcBef>
                        <a:spcAft>
                          <a:spcPts val="0"/>
                        </a:spcAft>
                      </a:pPr>
                      <a:r>
                        <a:rPr lang="en-US" sz="1300">
                          <a:effectLst/>
                        </a:rPr>
                        <a:t>NEWHART MIDDLE SCHOOL</a:t>
                      </a:r>
                      <a:endParaRPr lang="en-US" sz="1000">
                        <a:effectLst/>
                      </a:endParaRPr>
                    </a:p>
                    <a:p>
                      <a:pPr marL="0" marR="0" algn="ctr">
                        <a:lnSpc>
                          <a:spcPts val="1560"/>
                        </a:lnSpc>
                        <a:spcBef>
                          <a:spcPts val="0"/>
                        </a:spcBef>
                        <a:spcAft>
                          <a:spcPts val="0"/>
                        </a:spcAft>
                      </a:pPr>
                      <a:r>
                        <a:rPr lang="en-US" sz="1000">
                          <a:effectLst/>
                        </a:rPr>
                        <a:t>25001 Veterans Way, Mission Viejo, CA 92692</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759" marR="63759" marT="0" marB="0"/>
                </a:tc>
                <a:extLst>
                  <a:ext uri="{0D108BD9-81ED-4DB2-BD59-A6C34878D82A}">
                    <a16:rowId xmlns:a16="http://schemas.microsoft.com/office/drawing/2014/main" val="2248472334"/>
                  </a:ext>
                </a:extLst>
              </a:tr>
              <a:tr h="944574">
                <a:tc>
                  <a:txBody>
                    <a:bodyPr/>
                    <a:lstStyle/>
                    <a:p>
                      <a:pPr marL="0" marR="0">
                        <a:lnSpc>
                          <a:spcPts val="1560"/>
                        </a:lnSpc>
                        <a:spcBef>
                          <a:spcPts val="0"/>
                        </a:spcBef>
                        <a:spcAft>
                          <a:spcPts val="0"/>
                        </a:spcAft>
                      </a:pPr>
                      <a:r>
                        <a:rPr lang="en-US" sz="1000">
                          <a:effectLst/>
                        </a:rPr>
                        <a:t>Bell Schedule:</a:t>
                      </a:r>
                    </a:p>
                    <a:p>
                      <a:pPr marL="0" marR="0">
                        <a:lnSpc>
                          <a:spcPts val="1560"/>
                        </a:lnSpc>
                        <a:spcBef>
                          <a:spcPts val="0"/>
                        </a:spcBef>
                        <a:spcAft>
                          <a:spcPts val="0"/>
                        </a:spcAft>
                      </a:pPr>
                      <a:r>
                        <a:rPr lang="en-US" sz="1000">
                          <a:effectLst/>
                        </a:rPr>
                        <a:t>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759" marR="63759" marT="0" marB="0"/>
                </a:tc>
                <a:tc>
                  <a:txBody>
                    <a:bodyPr/>
                    <a:lstStyle/>
                    <a:p>
                      <a:pPr marL="0" marR="0">
                        <a:lnSpc>
                          <a:spcPts val="1560"/>
                        </a:lnSpc>
                        <a:spcBef>
                          <a:spcPts val="0"/>
                        </a:spcBef>
                        <a:spcAft>
                          <a:spcPts val="0"/>
                        </a:spcAft>
                      </a:pPr>
                      <a:r>
                        <a:rPr lang="en-US" sz="1000">
                          <a:effectLst/>
                        </a:rPr>
                        <a:t>Monday, Tuesday, Thursday &amp; Friday:  8am – 2:35pm</a:t>
                      </a:r>
                    </a:p>
                    <a:p>
                      <a:pPr marL="0" marR="0">
                        <a:lnSpc>
                          <a:spcPts val="1560"/>
                        </a:lnSpc>
                        <a:spcBef>
                          <a:spcPts val="0"/>
                        </a:spcBef>
                        <a:spcAft>
                          <a:spcPts val="0"/>
                        </a:spcAft>
                      </a:pPr>
                      <a:r>
                        <a:rPr lang="en-US" sz="1000">
                          <a:effectLst/>
                        </a:rPr>
                        <a:t>Wednesday:  8am – 12:15pm</a:t>
                      </a:r>
                    </a:p>
                    <a:p>
                      <a:pPr marL="0" marR="0">
                        <a:lnSpc>
                          <a:spcPts val="1560"/>
                        </a:lnSpc>
                        <a:spcBef>
                          <a:spcPts val="0"/>
                        </a:spcBef>
                        <a:spcAft>
                          <a:spcPts val="0"/>
                        </a:spcAft>
                      </a:pPr>
                      <a:r>
                        <a:rPr lang="en-US" sz="1000">
                          <a:effectLst/>
                        </a:rPr>
                        <a:t>(See Extended Care Options below for before and after school options.)</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759" marR="63759" marT="0" marB="0"/>
                </a:tc>
                <a:tc>
                  <a:txBody>
                    <a:bodyPr/>
                    <a:lstStyle/>
                    <a:p>
                      <a:pPr marL="0" marR="0">
                        <a:lnSpc>
                          <a:spcPts val="1560"/>
                        </a:lnSpc>
                        <a:spcBef>
                          <a:spcPts val="0"/>
                        </a:spcBef>
                        <a:spcAft>
                          <a:spcPts val="0"/>
                        </a:spcAft>
                      </a:pPr>
                      <a:r>
                        <a:rPr lang="en-US" sz="1000">
                          <a:effectLst/>
                        </a:rPr>
                        <a:t>Monday, Tuesday, Thursday &amp; Friday:  8:45am – 3:25pm </a:t>
                      </a:r>
                    </a:p>
                    <a:p>
                      <a:pPr marL="342900" marR="0" lvl="0" indent="-342900">
                        <a:lnSpc>
                          <a:spcPts val="1560"/>
                        </a:lnSpc>
                        <a:spcBef>
                          <a:spcPts val="0"/>
                        </a:spcBef>
                        <a:spcAft>
                          <a:spcPts val="0"/>
                        </a:spcAft>
                        <a:buFont typeface="Symbol" panose="05050102010706020507" pitchFamily="18" charset="2"/>
                        <a:buChar char=""/>
                      </a:pPr>
                      <a:r>
                        <a:rPr lang="en-US" sz="1000">
                          <a:effectLst/>
                        </a:rPr>
                        <a:t>(optional Period 0 at 7:35 – 8:40am)</a:t>
                      </a:r>
                    </a:p>
                    <a:p>
                      <a:pPr marL="0" marR="0">
                        <a:lnSpc>
                          <a:spcPts val="1560"/>
                        </a:lnSpc>
                        <a:spcBef>
                          <a:spcPts val="0"/>
                        </a:spcBef>
                        <a:spcAft>
                          <a:spcPts val="0"/>
                        </a:spcAft>
                      </a:pPr>
                      <a:r>
                        <a:rPr lang="en-US" sz="1000">
                          <a:effectLst/>
                        </a:rPr>
                        <a:t>Wednesday:  9:45am – 3:25pm (no Period 0)</a:t>
                      </a:r>
                    </a:p>
                    <a:p>
                      <a:pPr marL="0" marR="0">
                        <a:lnSpc>
                          <a:spcPts val="1560"/>
                        </a:lnSpc>
                        <a:spcBef>
                          <a:spcPts val="0"/>
                        </a:spcBef>
                        <a:spcAft>
                          <a:spcPts val="0"/>
                        </a:spcAft>
                      </a:pPr>
                      <a:r>
                        <a:rPr lang="en-US" sz="1000">
                          <a:effectLst/>
                        </a:rPr>
                        <a:t>(See Extended Care Options below for before and after school options)</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759" marR="63759" marT="0" marB="0"/>
                </a:tc>
                <a:extLst>
                  <a:ext uri="{0D108BD9-81ED-4DB2-BD59-A6C34878D82A}">
                    <a16:rowId xmlns:a16="http://schemas.microsoft.com/office/drawing/2014/main" val="3790287431"/>
                  </a:ext>
                </a:extLst>
              </a:tr>
              <a:tr h="755659">
                <a:tc>
                  <a:txBody>
                    <a:bodyPr/>
                    <a:lstStyle/>
                    <a:p>
                      <a:pPr marL="0" marR="0">
                        <a:lnSpc>
                          <a:spcPts val="1560"/>
                        </a:lnSpc>
                        <a:spcBef>
                          <a:spcPts val="0"/>
                        </a:spcBef>
                        <a:spcAft>
                          <a:spcPts val="0"/>
                        </a:spcAft>
                      </a:pPr>
                      <a:r>
                        <a:rPr lang="en-US" sz="1000">
                          <a:effectLst/>
                        </a:rPr>
                        <a:t>Current Student Population (estimated):  </a:t>
                      </a:r>
                    </a:p>
                    <a:p>
                      <a:pPr marL="0" marR="0">
                        <a:lnSpc>
                          <a:spcPts val="1560"/>
                        </a:lnSpc>
                        <a:spcBef>
                          <a:spcPts val="0"/>
                        </a:spcBef>
                        <a:spcAft>
                          <a:spcPts val="0"/>
                        </a:spcAft>
                      </a:pPr>
                      <a:r>
                        <a:rPr lang="en-US" sz="1000">
                          <a:effectLst/>
                        </a:rPr>
                        <a:t>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759" marR="63759" marT="0" marB="0"/>
                </a:tc>
                <a:tc>
                  <a:txBody>
                    <a:bodyPr/>
                    <a:lstStyle/>
                    <a:p>
                      <a:pPr marL="0" marR="0">
                        <a:lnSpc>
                          <a:spcPts val="1560"/>
                        </a:lnSpc>
                        <a:spcBef>
                          <a:spcPts val="0"/>
                        </a:spcBef>
                        <a:spcAft>
                          <a:spcPts val="0"/>
                        </a:spcAft>
                      </a:pPr>
                      <a:r>
                        <a:rPr lang="en-US" sz="1000">
                          <a:effectLst/>
                        </a:rPr>
                        <a:t>600 total</a:t>
                      </a:r>
                    </a:p>
                    <a:p>
                      <a:pPr marL="0" marR="0">
                        <a:lnSpc>
                          <a:spcPts val="1560"/>
                        </a:lnSpc>
                        <a:spcBef>
                          <a:spcPts val="0"/>
                        </a:spcBef>
                        <a:spcAft>
                          <a:spcPts val="0"/>
                        </a:spcAft>
                      </a:pPr>
                      <a:r>
                        <a:rPr lang="en-US" sz="1000">
                          <a:effectLst/>
                        </a:rPr>
                        <a:t>240 in grades 6 - 8</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759" marR="63759" marT="0" marB="0"/>
                </a:tc>
                <a:tc>
                  <a:txBody>
                    <a:bodyPr/>
                    <a:lstStyle/>
                    <a:p>
                      <a:pPr marL="0" marR="0">
                        <a:lnSpc>
                          <a:spcPts val="1560"/>
                        </a:lnSpc>
                        <a:spcBef>
                          <a:spcPts val="0"/>
                        </a:spcBef>
                        <a:spcAft>
                          <a:spcPts val="0"/>
                        </a:spcAft>
                      </a:pPr>
                      <a:r>
                        <a:rPr lang="en-US" sz="1000">
                          <a:effectLst/>
                        </a:rPr>
                        <a:t>1,200 in grades 6 - 8</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759" marR="63759" marT="0" marB="0"/>
                </a:tc>
                <a:extLst>
                  <a:ext uri="{0D108BD9-81ED-4DB2-BD59-A6C34878D82A}">
                    <a16:rowId xmlns:a16="http://schemas.microsoft.com/office/drawing/2014/main" val="3378142834"/>
                  </a:ext>
                </a:extLst>
              </a:tr>
              <a:tr h="1889148">
                <a:tc>
                  <a:txBody>
                    <a:bodyPr/>
                    <a:lstStyle/>
                    <a:p>
                      <a:pPr marL="0" marR="0">
                        <a:lnSpc>
                          <a:spcPts val="1560"/>
                        </a:lnSpc>
                        <a:spcBef>
                          <a:spcPts val="0"/>
                        </a:spcBef>
                        <a:spcAft>
                          <a:spcPts val="0"/>
                        </a:spcAft>
                      </a:pPr>
                      <a:r>
                        <a:rPr lang="en-US" sz="1000">
                          <a:effectLst/>
                        </a:rPr>
                        <a:t>School Format:</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759" marR="63759" marT="0" marB="0"/>
                </a:tc>
                <a:tc>
                  <a:txBody>
                    <a:bodyPr/>
                    <a:lstStyle/>
                    <a:p>
                      <a:pPr marL="0" marR="0">
                        <a:lnSpc>
                          <a:spcPts val="1560"/>
                        </a:lnSpc>
                        <a:spcBef>
                          <a:spcPts val="0"/>
                        </a:spcBef>
                        <a:spcAft>
                          <a:spcPts val="0"/>
                        </a:spcAft>
                      </a:pPr>
                      <a:r>
                        <a:rPr lang="en-US" sz="1000">
                          <a:effectLst/>
                        </a:rPr>
                        <a:t>International Baccalaureate® (IB)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759" marR="63759" marT="0" marB="0"/>
                </a:tc>
                <a:tc>
                  <a:txBody>
                    <a:bodyPr/>
                    <a:lstStyle/>
                    <a:p>
                      <a:pPr marL="0" marR="0">
                        <a:lnSpc>
                          <a:spcPts val="1560"/>
                        </a:lnSpc>
                        <a:spcBef>
                          <a:spcPts val="0"/>
                        </a:spcBef>
                        <a:spcAft>
                          <a:spcPts val="0"/>
                        </a:spcAft>
                      </a:pPr>
                      <a:r>
                        <a:rPr lang="en-US" sz="1000" dirty="0">
                          <a:effectLst/>
                        </a:rPr>
                        <a:t>Traditional Middle School </a:t>
                      </a:r>
                    </a:p>
                    <a:p>
                      <a:pPr marL="342900" marR="0" lvl="0" indent="-342900">
                        <a:lnSpc>
                          <a:spcPts val="1560"/>
                        </a:lnSpc>
                        <a:spcBef>
                          <a:spcPts val="0"/>
                        </a:spcBef>
                        <a:spcAft>
                          <a:spcPts val="0"/>
                        </a:spcAft>
                        <a:buFont typeface="Symbol" panose="05050102010706020507" pitchFamily="18" charset="2"/>
                        <a:buChar char=""/>
                      </a:pPr>
                      <a:r>
                        <a:rPr lang="en-US" sz="1000" dirty="0">
                          <a:effectLst/>
                        </a:rPr>
                        <a:t>2016/2017 school year will include 6</a:t>
                      </a:r>
                      <a:r>
                        <a:rPr lang="en-US" sz="1000" baseline="30000" dirty="0">
                          <a:effectLst/>
                        </a:rPr>
                        <a:t>th</a:t>
                      </a:r>
                      <a:r>
                        <a:rPr lang="en-US" sz="1000" dirty="0">
                          <a:effectLst/>
                        </a:rPr>
                        <a:t> Graders coming from Viejo Elementary School’s Spanish Immersion Program.  Per Assistant Superintendent Holliday:</a:t>
                      </a:r>
                    </a:p>
                    <a:p>
                      <a:pPr marL="742950" marR="0" lvl="1" indent="-285750">
                        <a:lnSpc>
                          <a:spcPts val="1560"/>
                        </a:lnSpc>
                        <a:spcBef>
                          <a:spcPts val="0"/>
                        </a:spcBef>
                        <a:spcAft>
                          <a:spcPts val="0"/>
                        </a:spcAft>
                        <a:buFont typeface="Courier New" panose="02070309020205020404" pitchFamily="49" charset="0"/>
                        <a:buChar char="o"/>
                      </a:pPr>
                      <a:r>
                        <a:rPr lang="en-US" sz="1000" dirty="0">
                          <a:effectLst/>
                        </a:rPr>
                        <a:t>30 continuing Spanish Immersion Students + 3 Viejo students leaving immersion program to enter English program.  </a:t>
                      </a:r>
                    </a:p>
                    <a:p>
                      <a:pPr marL="742950" marR="0" lvl="1" indent="-285750">
                        <a:lnSpc>
                          <a:spcPts val="1560"/>
                        </a:lnSpc>
                        <a:spcBef>
                          <a:spcPts val="0"/>
                        </a:spcBef>
                        <a:spcAft>
                          <a:spcPts val="0"/>
                        </a:spcAft>
                        <a:buFont typeface="Courier New" panose="02070309020205020404" pitchFamily="49" charset="0"/>
                        <a:buChar char="o"/>
                      </a:pPr>
                      <a:r>
                        <a:rPr lang="en-US" sz="1000" dirty="0">
                          <a:effectLst/>
                        </a:rPr>
                        <a:t>Over 3 years it is anticipated that roughly 100-130 total students from Viejo to Newhart for both TWI (Two Way Immersion) and General Ed enrollment.  </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3759" marR="63759" marT="0" marB="0"/>
                </a:tc>
                <a:extLst>
                  <a:ext uri="{0D108BD9-81ED-4DB2-BD59-A6C34878D82A}">
                    <a16:rowId xmlns:a16="http://schemas.microsoft.com/office/drawing/2014/main" val="2013095404"/>
                  </a:ext>
                </a:extLst>
              </a:tr>
            </a:tbl>
          </a:graphicData>
        </a:graphic>
      </p:graphicFrame>
    </p:spTree>
    <p:extLst>
      <p:ext uri="{BB962C8B-B14F-4D97-AF65-F5344CB8AC3E}">
        <p14:creationId xmlns:p14="http://schemas.microsoft.com/office/powerpoint/2010/main" val="42518960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6783368" cy="1143000"/>
          </a:xfrm>
        </p:spPr>
        <p:style>
          <a:lnRef idx="2">
            <a:schemeClr val="accent1">
              <a:shade val="50000"/>
            </a:schemeClr>
          </a:lnRef>
          <a:fillRef idx="1">
            <a:schemeClr val="accent1"/>
          </a:fillRef>
          <a:effectRef idx="0">
            <a:schemeClr val="accent1"/>
          </a:effectRef>
          <a:fontRef idx="minor">
            <a:schemeClr val="lt1"/>
          </a:fontRef>
        </p:style>
        <p:txBody>
          <a:bodyPr>
            <a:normAutofit fontScale="90000"/>
          </a:bodyPr>
          <a:lstStyle/>
          <a:p>
            <a:r>
              <a:rPr lang="en-US" dirty="0" smtClean="0">
                <a:solidFill>
                  <a:schemeClr val="bg1"/>
                </a:solidFill>
              </a:rPr>
              <a:t>Side By Side Site Comparison</a:t>
            </a:r>
            <a:endParaRPr lang="en-US" dirty="0">
              <a:solidFill>
                <a:schemeClr val="bg1"/>
              </a:solidFill>
            </a:endParaRPr>
          </a:p>
        </p:txBody>
      </p:sp>
      <p:pic>
        <p:nvPicPr>
          <p:cNvPr id="3" name="Picture 2" descr="MIP_block.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467599" y="152491"/>
            <a:ext cx="1418517" cy="1399853"/>
          </a:xfrm>
          <a:prstGeom prst="rect">
            <a:avLst/>
          </a:prstGeom>
        </p:spPr>
      </p:pic>
      <p:graphicFrame>
        <p:nvGraphicFramePr>
          <p:cNvPr id="7" name="Table 6"/>
          <p:cNvGraphicFramePr>
            <a:graphicFrameLocks noGrp="1"/>
          </p:cNvGraphicFramePr>
          <p:nvPr>
            <p:extLst>
              <p:ext uri="{D42A27DB-BD31-4B8C-83A1-F6EECF244321}">
                <p14:modId xmlns:p14="http://schemas.microsoft.com/office/powerpoint/2010/main" val="2449131912"/>
              </p:ext>
            </p:extLst>
          </p:nvPr>
        </p:nvGraphicFramePr>
        <p:xfrm>
          <a:off x="457200" y="1711925"/>
          <a:ext cx="8229600" cy="4156453"/>
        </p:xfrm>
        <a:graphic>
          <a:graphicData uri="http://schemas.openxmlformats.org/drawingml/2006/table">
            <a:tbl>
              <a:tblPr firstRow="1" firstCol="1" bandRow="1">
                <a:tableStyleId>{5C22544A-7EE6-4342-B048-85BDC9FD1C3A}</a:tableStyleId>
              </a:tblPr>
              <a:tblGrid>
                <a:gridCol w="1349560">
                  <a:extLst>
                    <a:ext uri="{9D8B030D-6E8A-4147-A177-3AD203B41FA5}">
                      <a16:colId xmlns:a16="http://schemas.microsoft.com/office/drawing/2014/main" val="2786390298"/>
                    </a:ext>
                  </a:extLst>
                </a:gridCol>
                <a:gridCol w="3269997">
                  <a:extLst>
                    <a:ext uri="{9D8B030D-6E8A-4147-A177-3AD203B41FA5}">
                      <a16:colId xmlns:a16="http://schemas.microsoft.com/office/drawing/2014/main" val="2920725659"/>
                    </a:ext>
                  </a:extLst>
                </a:gridCol>
                <a:gridCol w="3610043">
                  <a:extLst>
                    <a:ext uri="{9D8B030D-6E8A-4147-A177-3AD203B41FA5}">
                      <a16:colId xmlns:a16="http://schemas.microsoft.com/office/drawing/2014/main" val="2764947091"/>
                    </a:ext>
                  </a:extLst>
                </a:gridCol>
              </a:tblGrid>
              <a:tr h="498853">
                <a:tc>
                  <a:txBody>
                    <a:bodyPr/>
                    <a:lstStyle/>
                    <a:p>
                      <a:pPr marL="0" marR="0">
                        <a:lnSpc>
                          <a:spcPts val="1560"/>
                        </a:lnSpc>
                        <a:spcBef>
                          <a:spcPts val="0"/>
                        </a:spcBef>
                        <a:spcAft>
                          <a:spcPts val="0"/>
                        </a:spcAft>
                      </a:pPr>
                      <a:r>
                        <a:rPr lang="en-US" sz="1300">
                          <a:effectLst/>
                        </a:rPr>
                        <a:t>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759" marR="63759" marT="0" marB="0"/>
                </a:tc>
                <a:tc>
                  <a:txBody>
                    <a:bodyPr/>
                    <a:lstStyle/>
                    <a:p>
                      <a:pPr marL="0" marR="0" algn="ctr">
                        <a:lnSpc>
                          <a:spcPts val="1560"/>
                        </a:lnSpc>
                        <a:spcBef>
                          <a:spcPts val="0"/>
                        </a:spcBef>
                        <a:spcAft>
                          <a:spcPts val="0"/>
                        </a:spcAft>
                      </a:pPr>
                      <a:r>
                        <a:rPr lang="en-US" sz="1300">
                          <a:effectLst/>
                        </a:rPr>
                        <a:t>CARL HANKEY K-8 SCHOOL</a:t>
                      </a:r>
                      <a:endParaRPr lang="en-US" sz="1000">
                        <a:effectLst/>
                      </a:endParaRPr>
                    </a:p>
                    <a:p>
                      <a:pPr marL="0" marR="0" algn="ctr">
                        <a:lnSpc>
                          <a:spcPts val="1560"/>
                        </a:lnSpc>
                        <a:spcBef>
                          <a:spcPts val="0"/>
                        </a:spcBef>
                        <a:spcAft>
                          <a:spcPts val="0"/>
                        </a:spcAft>
                      </a:pPr>
                      <a:r>
                        <a:rPr lang="en-US" sz="1000">
                          <a:effectLst/>
                        </a:rPr>
                        <a:t>27252 Nubles, Mission Viejo, CA 92692</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759" marR="63759" marT="0" marB="0"/>
                </a:tc>
                <a:tc>
                  <a:txBody>
                    <a:bodyPr/>
                    <a:lstStyle/>
                    <a:p>
                      <a:pPr marL="0" marR="0" algn="ctr">
                        <a:lnSpc>
                          <a:spcPts val="1560"/>
                        </a:lnSpc>
                        <a:spcBef>
                          <a:spcPts val="0"/>
                        </a:spcBef>
                        <a:spcAft>
                          <a:spcPts val="0"/>
                        </a:spcAft>
                      </a:pPr>
                      <a:r>
                        <a:rPr lang="en-US" sz="1300">
                          <a:effectLst/>
                        </a:rPr>
                        <a:t>NEWHART MIDDLE SCHOOL</a:t>
                      </a:r>
                      <a:endParaRPr lang="en-US" sz="1000">
                        <a:effectLst/>
                      </a:endParaRPr>
                    </a:p>
                    <a:p>
                      <a:pPr marL="0" marR="0" algn="ctr">
                        <a:lnSpc>
                          <a:spcPts val="1560"/>
                        </a:lnSpc>
                        <a:spcBef>
                          <a:spcPts val="0"/>
                        </a:spcBef>
                        <a:spcAft>
                          <a:spcPts val="0"/>
                        </a:spcAft>
                      </a:pPr>
                      <a:r>
                        <a:rPr lang="en-US" sz="1000">
                          <a:effectLst/>
                        </a:rPr>
                        <a:t>25001 Veterans Way, Mission Viejo, CA 92692</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759" marR="63759" marT="0" marB="0"/>
                </a:tc>
                <a:extLst>
                  <a:ext uri="{0D108BD9-81ED-4DB2-BD59-A6C34878D82A}">
                    <a16:rowId xmlns:a16="http://schemas.microsoft.com/office/drawing/2014/main" val="2248472334"/>
                  </a:ext>
                </a:extLst>
              </a:tr>
              <a:tr h="944574">
                <a:tc>
                  <a:txBody>
                    <a:bodyPr/>
                    <a:lstStyle/>
                    <a:p>
                      <a:pPr marL="0" marR="0">
                        <a:lnSpc>
                          <a:spcPts val="1560"/>
                        </a:lnSpc>
                        <a:spcBef>
                          <a:spcPts val="0"/>
                        </a:spcBef>
                        <a:spcAft>
                          <a:spcPts val="0"/>
                        </a:spcAft>
                      </a:pPr>
                      <a:r>
                        <a:rPr lang="en-US" sz="1100">
                          <a:effectLst/>
                          <a:latin typeface="Calibri" panose="020F0502020204030204" pitchFamily="34" charset="0"/>
                          <a:ea typeface="Times New Roman" panose="02020603050405020304" pitchFamily="18" charset="0"/>
                          <a:cs typeface="Arial" panose="020B0604020202020204" pitchFamily="34" charset="0"/>
                        </a:rPr>
                        <a:t>Schedule includes 6 periods to cover the following subjects: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ts val="1560"/>
                        </a:lnSpc>
                        <a:spcBef>
                          <a:spcPts val="0"/>
                        </a:spcBef>
                        <a:spcAft>
                          <a:spcPts val="0"/>
                        </a:spcAft>
                      </a:pPr>
                      <a:r>
                        <a:rPr lang="en-US" sz="1100">
                          <a:effectLst/>
                          <a:latin typeface="Calibri" panose="020F0502020204030204" pitchFamily="34" charset="0"/>
                          <a:ea typeface="Times New Roman" panose="02020603050405020304" pitchFamily="18" charset="0"/>
                          <a:cs typeface="Arial" panose="020B0604020202020204" pitchFamily="34" charset="0"/>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ts val="1560"/>
                        </a:lnSpc>
                        <a:spcBef>
                          <a:spcPts val="0"/>
                        </a:spcBef>
                        <a:spcAft>
                          <a:spcPts val="0"/>
                        </a:spcAft>
                      </a:pPr>
                      <a:r>
                        <a:rPr lang="en-US" sz="1100">
                          <a:effectLst/>
                          <a:latin typeface="Calibri" panose="020F0502020204030204" pitchFamily="34" charset="0"/>
                          <a:ea typeface="Times New Roman" panose="02020603050405020304" pitchFamily="18" charset="0"/>
                          <a:cs typeface="Arial" panose="020B0604020202020204" pitchFamily="34" charset="0"/>
                        </a:rPr>
                        <a:t>Assumes MIP assimilates into current IB program </a:t>
                      </a:r>
                      <a:r>
                        <a:rPr lang="en-US" sz="1100" baseline="30000">
                          <a:effectLst/>
                          <a:latin typeface="Calibri" panose="020F0502020204030204" pitchFamily="34" charset="0"/>
                          <a:ea typeface="Times New Roman" panose="02020603050405020304" pitchFamily="18" charset="0"/>
                          <a:cs typeface="Arial" panose="020B0604020202020204" pitchFamily="34" charset="0"/>
                        </a:rPr>
                        <a:t>(3)</a:t>
                      </a:r>
                      <a:r>
                        <a:rPr lang="en-US" sz="1100">
                          <a:effectLst/>
                          <a:latin typeface="Calibri" panose="020F0502020204030204" pitchFamily="34" charset="0"/>
                          <a:ea typeface="Times New Roman" panose="02020603050405020304" pitchFamily="18" charset="0"/>
                          <a:cs typeface="Arial" panose="020B0604020202020204" pitchFamily="34" charset="0"/>
                        </a:rPr>
                        <a:t>:</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ts val="1560"/>
                        </a:lnSpc>
                        <a:spcBef>
                          <a:spcPts val="0"/>
                        </a:spcBef>
                        <a:spcAft>
                          <a:spcPts val="0"/>
                        </a:spcAft>
                        <a:buFont typeface="Symbol" panose="05050102010706020507" pitchFamily="18" charset="2"/>
                        <a:buChar char=""/>
                      </a:pPr>
                      <a:r>
                        <a:rPr lang="en-US" sz="1100">
                          <a:effectLst/>
                          <a:latin typeface="Calibri" panose="020F0502020204030204" pitchFamily="34" charset="0"/>
                          <a:ea typeface="Times New Roman" panose="02020603050405020304" pitchFamily="18" charset="0"/>
                          <a:cs typeface="Arial" panose="020B0604020202020204" pitchFamily="34" charset="0"/>
                        </a:rPr>
                        <a:t>English Language Arts (ELA) </a:t>
                      </a:r>
                      <a:r>
                        <a:rPr lang="en-US" sz="1100" baseline="30000">
                          <a:effectLst/>
                          <a:latin typeface="Calibri" panose="020F0502020204030204" pitchFamily="34" charset="0"/>
                          <a:ea typeface="Times New Roman" panose="02020603050405020304" pitchFamily="18" charset="0"/>
                          <a:cs typeface="Arial" panose="020B0604020202020204" pitchFamily="34" charset="0"/>
                        </a:rPr>
                        <a:t>(2)</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ts val="1560"/>
                        </a:lnSpc>
                        <a:spcBef>
                          <a:spcPts val="0"/>
                        </a:spcBef>
                        <a:spcAft>
                          <a:spcPts val="0"/>
                        </a:spcAft>
                        <a:buFont typeface="Symbol" panose="05050102010706020507" pitchFamily="18" charset="2"/>
                        <a:buChar char=""/>
                      </a:pPr>
                      <a:r>
                        <a:rPr lang="en-US" sz="1100">
                          <a:effectLst/>
                          <a:latin typeface="Calibri" panose="020F0502020204030204" pitchFamily="34" charset="0"/>
                          <a:ea typeface="Times New Roman" panose="02020603050405020304" pitchFamily="18" charset="0"/>
                          <a:cs typeface="Arial" panose="020B0604020202020204" pitchFamily="34" charset="0"/>
                        </a:rPr>
                        <a:t>Math</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ts val="1560"/>
                        </a:lnSpc>
                        <a:spcBef>
                          <a:spcPts val="0"/>
                        </a:spcBef>
                        <a:spcAft>
                          <a:spcPts val="0"/>
                        </a:spcAft>
                        <a:buFont typeface="Symbol" panose="05050102010706020507" pitchFamily="18" charset="2"/>
                        <a:buChar char=""/>
                      </a:pPr>
                      <a:r>
                        <a:rPr lang="en-US" sz="1100">
                          <a:effectLst/>
                          <a:latin typeface="Calibri" panose="020F0502020204030204" pitchFamily="34" charset="0"/>
                          <a:ea typeface="Times New Roman" panose="02020603050405020304" pitchFamily="18" charset="0"/>
                          <a:cs typeface="Arial" panose="020B0604020202020204" pitchFamily="34" charset="0"/>
                        </a:rPr>
                        <a:t>VAPA (Visual and Performing Arts) </a:t>
                      </a:r>
                      <a:r>
                        <a:rPr lang="en-US" sz="1100" baseline="30000">
                          <a:effectLst/>
                          <a:latin typeface="Calibri" panose="020F0502020204030204" pitchFamily="34" charset="0"/>
                          <a:ea typeface="Times New Roman" panose="02020603050405020304" pitchFamily="18" charset="0"/>
                          <a:cs typeface="Arial" panose="020B0604020202020204" pitchFamily="34" charset="0"/>
                        </a:rPr>
                        <a:t>(1)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ts val="1560"/>
                        </a:lnSpc>
                        <a:spcBef>
                          <a:spcPts val="0"/>
                        </a:spcBef>
                        <a:spcAft>
                          <a:spcPts val="0"/>
                        </a:spcAft>
                        <a:buFont typeface="Symbol" panose="05050102010706020507" pitchFamily="18" charset="2"/>
                        <a:buChar char=""/>
                      </a:pPr>
                      <a:r>
                        <a:rPr lang="en-US" sz="1100">
                          <a:effectLst/>
                          <a:latin typeface="Calibri" panose="020F0502020204030204" pitchFamily="34" charset="0"/>
                          <a:ea typeface="Times New Roman" panose="02020603050405020304" pitchFamily="18" charset="0"/>
                          <a:cs typeface="Arial" panose="020B0604020202020204" pitchFamily="34" charset="0"/>
                        </a:rPr>
                        <a:t>Social Science (possibly taught in Mandarin)</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ts val="1560"/>
                        </a:lnSpc>
                        <a:spcBef>
                          <a:spcPts val="0"/>
                        </a:spcBef>
                        <a:spcAft>
                          <a:spcPts val="0"/>
                        </a:spcAft>
                        <a:buFont typeface="Symbol" panose="05050102010706020507" pitchFamily="18" charset="2"/>
                        <a:buChar char=""/>
                      </a:pPr>
                      <a:r>
                        <a:rPr lang="en-US" sz="1100">
                          <a:effectLst/>
                          <a:latin typeface="Calibri" panose="020F0502020204030204" pitchFamily="34" charset="0"/>
                          <a:ea typeface="Times New Roman" panose="02020603050405020304" pitchFamily="18" charset="0"/>
                          <a:cs typeface="Arial" panose="020B0604020202020204" pitchFamily="34" charset="0"/>
                        </a:rPr>
                        <a:t>Science (possibly taught in Mandarin)</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ts val="1560"/>
                        </a:lnSpc>
                        <a:spcBef>
                          <a:spcPts val="0"/>
                        </a:spcBef>
                        <a:spcAft>
                          <a:spcPts val="0"/>
                        </a:spcAft>
                        <a:buFont typeface="Symbol" panose="05050102010706020507" pitchFamily="18" charset="2"/>
                        <a:buChar char=""/>
                      </a:pPr>
                      <a:r>
                        <a:rPr lang="en-US" sz="1100">
                          <a:effectLst/>
                          <a:latin typeface="Calibri" panose="020F0502020204030204" pitchFamily="34" charset="0"/>
                          <a:ea typeface="Times New Roman" panose="02020603050405020304" pitchFamily="18" charset="0"/>
                          <a:cs typeface="Arial" panose="020B0604020202020204" pitchFamily="34" charset="0"/>
                        </a:rPr>
                        <a:t>Alternating weeks between Physical Education and Mandarin Language Arts (MLA) </a:t>
                      </a:r>
                      <a:r>
                        <a:rPr lang="en-US" sz="1100" baseline="30000">
                          <a:effectLst/>
                          <a:latin typeface="Calibri" panose="020F0502020204030204" pitchFamily="34" charset="0"/>
                          <a:ea typeface="Times New Roman" panose="02020603050405020304" pitchFamily="18" charset="0"/>
                          <a:cs typeface="Arial" panose="020B0604020202020204" pitchFamily="34" charset="0"/>
                        </a:rPr>
                        <a:t>(2)</a:t>
                      </a:r>
                      <a:r>
                        <a:rPr lang="en-US" sz="1100">
                          <a:effectLst/>
                          <a:latin typeface="Calibri" panose="020F0502020204030204" pitchFamily="34" charset="0"/>
                          <a:ea typeface="Times New Roman" panose="02020603050405020304" pitchFamily="18" charset="0"/>
                          <a:cs typeface="Arial" panose="020B0604020202020204" pitchFamily="34" charset="0"/>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342900" marR="0" lvl="0" indent="-342900">
                        <a:lnSpc>
                          <a:spcPts val="1560"/>
                        </a:lnSpc>
                        <a:spcBef>
                          <a:spcPts val="0"/>
                        </a:spcBef>
                        <a:spcAft>
                          <a:spcPts val="0"/>
                        </a:spcAft>
                        <a:buFont typeface="Symbol" panose="05050102010706020507" pitchFamily="18" charset="2"/>
                        <a:buChar char=""/>
                      </a:pPr>
                      <a:r>
                        <a:rPr lang="en-US" sz="1100">
                          <a:effectLst/>
                          <a:latin typeface="Calibri" panose="020F0502020204030204" pitchFamily="34" charset="0"/>
                          <a:ea typeface="Times New Roman" panose="02020603050405020304" pitchFamily="18" charset="0"/>
                          <a:cs typeface="Arial" panose="020B0604020202020204" pitchFamily="34" charset="0"/>
                        </a:rPr>
                        <a:t>English Language Arts (ELA)</a:t>
                      </a:r>
                      <a:r>
                        <a:rPr lang="en-US" sz="1100" baseline="30000">
                          <a:effectLst/>
                          <a:latin typeface="Calibri" panose="020F0502020204030204" pitchFamily="34" charset="0"/>
                          <a:ea typeface="Times New Roman" panose="02020603050405020304" pitchFamily="18" charset="0"/>
                          <a:cs typeface="Arial" panose="020B0604020202020204" pitchFamily="34" charset="0"/>
                        </a:rPr>
                        <a:t> (2)</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ts val="1560"/>
                        </a:lnSpc>
                        <a:spcBef>
                          <a:spcPts val="0"/>
                        </a:spcBef>
                        <a:spcAft>
                          <a:spcPts val="0"/>
                        </a:spcAft>
                        <a:buFont typeface="Symbol" panose="05050102010706020507" pitchFamily="18" charset="2"/>
                        <a:buChar char=""/>
                      </a:pPr>
                      <a:r>
                        <a:rPr lang="en-US" sz="1100">
                          <a:effectLst/>
                          <a:latin typeface="Calibri" panose="020F0502020204030204" pitchFamily="34" charset="0"/>
                          <a:ea typeface="Times New Roman" panose="02020603050405020304" pitchFamily="18" charset="0"/>
                          <a:cs typeface="Arial" panose="020B0604020202020204" pitchFamily="34" charset="0"/>
                        </a:rPr>
                        <a:t>Math</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ts val="1560"/>
                        </a:lnSpc>
                        <a:spcBef>
                          <a:spcPts val="0"/>
                        </a:spcBef>
                        <a:spcAft>
                          <a:spcPts val="0"/>
                        </a:spcAft>
                        <a:buFont typeface="Symbol" panose="05050102010706020507" pitchFamily="18" charset="2"/>
                        <a:buChar char=""/>
                      </a:pPr>
                      <a:r>
                        <a:rPr lang="en-US" sz="1100">
                          <a:effectLst/>
                          <a:latin typeface="Calibri" panose="020F0502020204030204" pitchFamily="34" charset="0"/>
                          <a:ea typeface="Times New Roman" panose="02020603050405020304" pitchFamily="18" charset="0"/>
                          <a:cs typeface="Arial" panose="020B0604020202020204" pitchFamily="34" charset="0"/>
                        </a:rPr>
                        <a:t>Social Science (possibly taught in Mandarin)</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ts val="1560"/>
                        </a:lnSpc>
                        <a:spcBef>
                          <a:spcPts val="0"/>
                        </a:spcBef>
                        <a:spcAft>
                          <a:spcPts val="0"/>
                        </a:spcAft>
                        <a:buFont typeface="Symbol" panose="05050102010706020507" pitchFamily="18" charset="2"/>
                        <a:buChar char=""/>
                      </a:pPr>
                      <a:r>
                        <a:rPr lang="en-US" sz="1100">
                          <a:effectLst/>
                          <a:latin typeface="Calibri" panose="020F0502020204030204" pitchFamily="34" charset="0"/>
                          <a:ea typeface="Times New Roman" panose="02020603050405020304" pitchFamily="18" charset="0"/>
                          <a:cs typeface="Arial" panose="020B0604020202020204" pitchFamily="34" charset="0"/>
                        </a:rPr>
                        <a:t>Science (possibly taught in Mandarin)</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ts val="1560"/>
                        </a:lnSpc>
                        <a:spcBef>
                          <a:spcPts val="0"/>
                        </a:spcBef>
                        <a:spcAft>
                          <a:spcPts val="0"/>
                        </a:spcAft>
                        <a:buFont typeface="Symbol" panose="05050102010706020507" pitchFamily="18" charset="2"/>
                        <a:buChar char=""/>
                      </a:pPr>
                      <a:r>
                        <a:rPr lang="en-US" sz="1100">
                          <a:effectLst/>
                          <a:latin typeface="Calibri" panose="020F0502020204030204" pitchFamily="34" charset="0"/>
                          <a:ea typeface="Times New Roman" panose="02020603050405020304" pitchFamily="18" charset="0"/>
                          <a:cs typeface="Arial" panose="020B0604020202020204" pitchFamily="34" charset="0"/>
                        </a:rPr>
                        <a:t>PE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ts val="1560"/>
                        </a:lnSpc>
                        <a:spcBef>
                          <a:spcPts val="0"/>
                        </a:spcBef>
                        <a:spcAft>
                          <a:spcPts val="0"/>
                        </a:spcAft>
                        <a:buFont typeface="Symbol" panose="05050102010706020507" pitchFamily="18" charset="2"/>
                        <a:buChar char=""/>
                      </a:pPr>
                      <a:r>
                        <a:rPr lang="en-US" sz="1100">
                          <a:effectLst/>
                          <a:latin typeface="Calibri" panose="020F0502020204030204" pitchFamily="34" charset="0"/>
                          <a:ea typeface="Times New Roman" panose="02020603050405020304" pitchFamily="18" charset="0"/>
                          <a:cs typeface="Arial" panose="020B0604020202020204" pitchFamily="34" charset="0"/>
                        </a:rPr>
                        <a:t>Mandarin Language Arts (MLA) </a:t>
                      </a:r>
                      <a:r>
                        <a:rPr lang="en-US" sz="1100" baseline="30000">
                          <a:effectLst/>
                          <a:latin typeface="Calibri" panose="020F0502020204030204" pitchFamily="34" charset="0"/>
                          <a:ea typeface="Times New Roman" panose="02020603050405020304" pitchFamily="18" charset="0"/>
                          <a:cs typeface="Arial" panose="020B0604020202020204" pitchFamily="34" charset="0"/>
                        </a:rPr>
                        <a:t>(2)</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790287431"/>
                  </a:ext>
                </a:extLst>
              </a:tr>
              <a:tr h="755659">
                <a:tc>
                  <a:txBody>
                    <a:bodyPr/>
                    <a:lstStyle/>
                    <a:p>
                      <a:pPr marL="0" marR="0">
                        <a:lnSpc>
                          <a:spcPts val="1560"/>
                        </a:lnSpc>
                        <a:spcBef>
                          <a:spcPts val="0"/>
                        </a:spcBef>
                        <a:spcAft>
                          <a:spcPts val="0"/>
                        </a:spcAft>
                      </a:pPr>
                      <a:r>
                        <a:rPr lang="en-US" sz="1100" baseline="30000">
                          <a:effectLst/>
                          <a:latin typeface="Calibri" panose="020F0502020204030204" pitchFamily="34" charset="0"/>
                          <a:ea typeface="Times New Roman" panose="02020603050405020304" pitchFamily="18" charset="0"/>
                          <a:cs typeface="Arial" panose="020B0604020202020204" pitchFamily="34" charset="0"/>
                        </a:rPr>
                        <a:t>(1)</a:t>
                      </a:r>
                      <a:r>
                        <a:rPr lang="en-US" sz="1100">
                          <a:effectLst/>
                          <a:latin typeface="Calibri" panose="020F0502020204030204" pitchFamily="34" charset="0"/>
                          <a:ea typeface="Times New Roman" panose="02020603050405020304" pitchFamily="18" charset="0"/>
                          <a:cs typeface="Arial" panose="020B0604020202020204" pitchFamily="34" charset="0"/>
                        </a:rPr>
                        <a:t> What is VAPA?</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gridSpan="2">
                  <a:txBody>
                    <a:bodyPr/>
                    <a:lstStyle/>
                    <a:p>
                      <a:pPr marL="0" marR="0">
                        <a:lnSpc>
                          <a:spcPts val="1560"/>
                        </a:lnSpc>
                        <a:spcBef>
                          <a:spcPts val="0"/>
                        </a:spcBef>
                        <a:spcAft>
                          <a:spcPts val="0"/>
                        </a:spcAft>
                      </a:pPr>
                      <a:r>
                        <a:rPr lang="en-US" sz="1100" dirty="0">
                          <a:effectLst/>
                          <a:latin typeface="Calibri" panose="020F0502020204030204" pitchFamily="34" charset="0"/>
                          <a:ea typeface="Times New Roman" panose="02020603050405020304" pitchFamily="18" charset="0"/>
                          <a:cs typeface="Arial" panose="020B0604020202020204" pitchFamily="34" charset="0"/>
                        </a:rPr>
                        <a:t>From the International Baccalaureate website:  www.ibo.org</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ts val="1560"/>
                        </a:lnSpc>
                        <a:spcBef>
                          <a:spcPts val="0"/>
                        </a:spcBef>
                        <a:spcAft>
                          <a:spcPts val="0"/>
                        </a:spcAft>
                      </a:pPr>
                      <a:r>
                        <a:rPr lang="en-US" sz="1100" dirty="0">
                          <a:effectLst/>
                          <a:latin typeface="Calibri" panose="020F0502020204030204" pitchFamily="34" charset="0"/>
                          <a:ea typeface="Times New Roman" panose="02020603050405020304" pitchFamily="18" charset="0"/>
                          <a:cs typeface="Arial" panose="020B0604020202020204" pitchFamily="34" charset="0"/>
                        </a:rPr>
                        <a:t>In MYP (Middle Years </a:t>
                      </a:r>
                      <a:r>
                        <a:rPr lang="en-US" sz="1100" dirty="0" err="1">
                          <a:effectLst/>
                          <a:latin typeface="Calibri" panose="020F0502020204030204" pitchFamily="34" charset="0"/>
                          <a:ea typeface="Times New Roman" panose="02020603050405020304" pitchFamily="18" charset="0"/>
                          <a:cs typeface="Arial" panose="020B0604020202020204" pitchFamily="34" charset="0"/>
                        </a:rPr>
                        <a:t>Programme</a:t>
                      </a:r>
                      <a:r>
                        <a:rPr lang="en-US" sz="1100" dirty="0">
                          <a:effectLst/>
                          <a:latin typeface="Calibri" panose="020F0502020204030204" pitchFamily="34" charset="0"/>
                          <a:ea typeface="Times New Roman" panose="02020603050405020304" pitchFamily="18" charset="0"/>
                          <a:cs typeface="Arial" panose="020B0604020202020204" pitchFamily="34" charset="0"/>
                        </a:rPr>
                        <a:t>) years 1 to 3, arts course structures include a minimum of one visual arts discipline and one performing arts discipline followed by a choice of disciplines in years 4 and 5 of the </a:t>
                      </a:r>
                      <a:r>
                        <a:rPr lang="en-US" sz="1100" dirty="0" err="1">
                          <a:effectLst/>
                          <a:latin typeface="Calibri" panose="020F0502020204030204" pitchFamily="34" charset="0"/>
                          <a:ea typeface="Times New Roman" panose="02020603050405020304" pitchFamily="18" charset="0"/>
                          <a:cs typeface="Arial" panose="020B0604020202020204" pitchFamily="34" charset="0"/>
                        </a:rPr>
                        <a:t>programme</a:t>
                      </a:r>
                      <a:r>
                        <a:rPr lang="en-US" sz="1100" dirty="0">
                          <a:effectLst/>
                          <a:latin typeface="Calibri" panose="020F0502020204030204" pitchFamily="34" charset="0"/>
                          <a:ea typeface="Times New Roman" panose="02020603050405020304" pitchFamily="18" charset="0"/>
                          <a:cs typeface="Arial" panose="020B0604020202020204" pitchFamily="34" charset="0"/>
                        </a:rPr>
                        <a:t>.</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ts val="1560"/>
                        </a:lnSpc>
                        <a:spcBef>
                          <a:spcPts val="0"/>
                        </a:spcBef>
                        <a:spcAft>
                          <a:spcPts val="0"/>
                        </a:spcAft>
                      </a:pPr>
                      <a:r>
                        <a:rPr lang="en-US" sz="1100" dirty="0">
                          <a:effectLst/>
                          <a:latin typeface="Calibri" panose="020F0502020204030204" pitchFamily="34" charset="0"/>
                          <a:ea typeface="Times New Roman" panose="02020603050405020304" pitchFamily="18" charset="0"/>
                          <a:cs typeface="Arial" panose="020B0604020202020204" pitchFamily="34" charset="0"/>
                        </a:rPr>
                        <a:t>The arts disciplines offered in the MYP are: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ts val="1560"/>
                        </a:lnSpc>
                        <a:spcBef>
                          <a:spcPts val="0"/>
                        </a:spcBef>
                        <a:spcAft>
                          <a:spcPts val="0"/>
                        </a:spcAft>
                        <a:buSzPts val="1000"/>
                        <a:buFont typeface="Symbol" panose="05050102010706020507" pitchFamily="18" charset="2"/>
                        <a:buChar char=""/>
                        <a:tabLst>
                          <a:tab pos="457200" algn="l"/>
                        </a:tabLst>
                      </a:pPr>
                      <a:r>
                        <a:rPr lang="en-US" sz="1100" dirty="0">
                          <a:effectLst/>
                          <a:latin typeface="Calibri" panose="020F0502020204030204" pitchFamily="34" charset="0"/>
                          <a:ea typeface="Times New Roman" panose="02020603050405020304" pitchFamily="18" charset="0"/>
                          <a:cs typeface="Arial" panose="020B0604020202020204" pitchFamily="34" charset="0"/>
                        </a:rPr>
                        <a:t>Visual art.</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ts val="1560"/>
                        </a:lnSpc>
                        <a:spcBef>
                          <a:spcPts val="0"/>
                        </a:spcBef>
                        <a:spcAft>
                          <a:spcPts val="0"/>
                        </a:spcAft>
                        <a:buSzPts val="1000"/>
                        <a:buFont typeface="Symbol" panose="05050102010706020507" pitchFamily="18" charset="2"/>
                        <a:buChar char=""/>
                        <a:tabLst>
                          <a:tab pos="457200" algn="l"/>
                        </a:tabLst>
                      </a:pPr>
                      <a:r>
                        <a:rPr lang="en-US" sz="1100" dirty="0">
                          <a:effectLst/>
                          <a:latin typeface="Calibri" panose="020F0502020204030204" pitchFamily="34" charset="0"/>
                          <a:ea typeface="Times New Roman" panose="02020603050405020304" pitchFamily="18" charset="0"/>
                          <a:cs typeface="Arial" panose="020B0604020202020204" pitchFamily="34" charset="0"/>
                        </a:rPr>
                        <a:t>Media.</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ts val="1560"/>
                        </a:lnSpc>
                        <a:spcBef>
                          <a:spcPts val="0"/>
                        </a:spcBef>
                        <a:spcAft>
                          <a:spcPts val="0"/>
                        </a:spcAft>
                        <a:buSzPts val="1000"/>
                        <a:buFont typeface="Symbol" panose="05050102010706020507" pitchFamily="18" charset="2"/>
                        <a:buChar char=""/>
                        <a:tabLst>
                          <a:tab pos="457200" algn="l"/>
                        </a:tabLst>
                      </a:pPr>
                      <a:r>
                        <a:rPr lang="en-US" sz="1100" dirty="0">
                          <a:effectLst/>
                          <a:latin typeface="Calibri" panose="020F0502020204030204" pitchFamily="34" charset="0"/>
                          <a:ea typeface="Times New Roman" panose="02020603050405020304" pitchFamily="18" charset="0"/>
                          <a:cs typeface="Arial" panose="020B0604020202020204" pitchFamily="34" charset="0"/>
                        </a:rPr>
                        <a:t>Drama.</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ts val="1560"/>
                        </a:lnSpc>
                        <a:spcBef>
                          <a:spcPts val="0"/>
                        </a:spcBef>
                        <a:spcAft>
                          <a:spcPts val="0"/>
                        </a:spcAft>
                        <a:buSzPts val="1000"/>
                        <a:buFont typeface="Symbol" panose="05050102010706020507" pitchFamily="18" charset="2"/>
                        <a:buChar char=""/>
                        <a:tabLst>
                          <a:tab pos="457200" algn="l"/>
                        </a:tabLst>
                      </a:pPr>
                      <a:r>
                        <a:rPr lang="en-US" sz="1100" dirty="0">
                          <a:effectLst/>
                          <a:latin typeface="Calibri" panose="020F0502020204030204" pitchFamily="34" charset="0"/>
                          <a:ea typeface="Times New Roman" panose="02020603050405020304" pitchFamily="18" charset="0"/>
                          <a:cs typeface="Arial" panose="020B0604020202020204" pitchFamily="34" charset="0"/>
                        </a:rPr>
                        <a:t>Music.</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ts val="1560"/>
                        </a:lnSpc>
                        <a:spcBef>
                          <a:spcPts val="0"/>
                        </a:spcBef>
                        <a:spcAft>
                          <a:spcPts val="0"/>
                        </a:spcAft>
                        <a:buSzPts val="1000"/>
                        <a:buFont typeface="Symbol" panose="05050102010706020507" pitchFamily="18" charset="2"/>
                        <a:buChar char=""/>
                        <a:tabLst>
                          <a:tab pos="457200" algn="l"/>
                        </a:tabLst>
                      </a:pPr>
                      <a:r>
                        <a:rPr lang="en-US" sz="1100" dirty="0">
                          <a:effectLst/>
                          <a:latin typeface="Calibri" panose="020F0502020204030204" pitchFamily="34" charset="0"/>
                          <a:ea typeface="Times New Roman" panose="02020603050405020304" pitchFamily="18" charset="0"/>
                          <a:cs typeface="Arial" panose="020B0604020202020204" pitchFamily="34" charset="0"/>
                        </a:rPr>
                        <a:t>Dance.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ts val="1560"/>
                        </a:lnSpc>
                        <a:spcBef>
                          <a:spcPts val="0"/>
                        </a:spcBef>
                        <a:spcAft>
                          <a:spcPts val="0"/>
                        </a:spcAft>
                      </a:pPr>
                      <a:r>
                        <a:rPr lang="en-US" sz="1100" dirty="0">
                          <a:effectLst/>
                          <a:latin typeface="Calibri" panose="020F0502020204030204" pitchFamily="34" charset="0"/>
                          <a:ea typeface="Times New Roman" panose="02020603050405020304" pitchFamily="18" charset="0"/>
                          <a:cs typeface="Arial" panose="020B0604020202020204" pitchFamily="34" charset="0"/>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US" dirty="0"/>
                    </a:p>
                  </a:txBody>
                  <a:tcPr/>
                </a:tc>
                <a:extLst>
                  <a:ext uri="{0D108BD9-81ED-4DB2-BD59-A6C34878D82A}">
                    <a16:rowId xmlns:a16="http://schemas.microsoft.com/office/drawing/2014/main" val="3378142834"/>
                  </a:ext>
                </a:extLst>
              </a:tr>
            </a:tbl>
          </a:graphicData>
        </a:graphic>
      </p:graphicFrame>
    </p:spTree>
    <p:extLst>
      <p:ext uri="{BB962C8B-B14F-4D97-AF65-F5344CB8AC3E}">
        <p14:creationId xmlns:p14="http://schemas.microsoft.com/office/powerpoint/2010/main" val="6685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6783368" cy="1143000"/>
          </a:xfrm>
        </p:spPr>
        <p:style>
          <a:lnRef idx="2">
            <a:schemeClr val="accent1">
              <a:shade val="50000"/>
            </a:schemeClr>
          </a:lnRef>
          <a:fillRef idx="1">
            <a:schemeClr val="accent1"/>
          </a:fillRef>
          <a:effectRef idx="0">
            <a:schemeClr val="accent1"/>
          </a:effectRef>
          <a:fontRef idx="minor">
            <a:schemeClr val="lt1"/>
          </a:fontRef>
        </p:style>
        <p:txBody>
          <a:bodyPr>
            <a:normAutofit fontScale="90000"/>
          </a:bodyPr>
          <a:lstStyle/>
          <a:p>
            <a:r>
              <a:rPr lang="en-US" dirty="0" smtClean="0">
                <a:solidFill>
                  <a:schemeClr val="bg1"/>
                </a:solidFill>
              </a:rPr>
              <a:t>Side By Side Site Comparison</a:t>
            </a:r>
            <a:endParaRPr lang="en-US" dirty="0">
              <a:solidFill>
                <a:schemeClr val="bg1"/>
              </a:solidFill>
            </a:endParaRPr>
          </a:p>
        </p:txBody>
      </p:sp>
      <p:pic>
        <p:nvPicPr>
          <p:cNvPr id="3" name="Picture 2" descr="MIP_block.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467599" y="152491"/>
            <a:ext cx="1418517" cy="1399853"/>
          </a:xfrm>
          <a:prstGeom prst="rect">
            <a:avLst/>
          </a:prstGeom>
        </p:spPr>
      </p:pic>
      <p:graphicFrame>
        <p:nvGraphicFramePr>
          <p:cNvPr id="7" name="Table 6"/>
          <p:cNvGraphicFramePr>
            <a:graphicFrameLocks noGrp="1"/>
          </p:cNvGraphicFramePr>
          <p:nvPr/>
        </p:nvGraphicFramePr>
        <p:xfrm>
          <a:off x="457200" y="1711925"/>
          <a:ext cx="8229600" cy="498853"/>
        </p:xfrm>
        <a:graphic>
          <a:graphicData uri="http://schemas.openxmlformats.org/drawingml/2006/table">
            <a:tbl>
              <a:tblPr firstRow="1" firstCol="1" bandRow="1">
                <a:tableStyleId>{5C22544A-7EE6-4342-B048-85BDC9FD1C3A}</a:tableStyleId>
              </a:tblPr>
              <a:tblGrid>
                <a:gridCol w="1349560">
                  <a:extLst>
                    <a:ext uri="{9D8B030D-6E8A-4147-A177-3AD203B41FA5}">
                      <a16:colId xmlns:a16="http://schemas.microsoft.com/office/drawing/2014/main" val="2786390298"/>
                    </a:ext>
                  </a:extLst>
                </a:gridCol>
                <a:gridCol w="3269997">
                  <a:extLst>
                    <a:ext uri="{9D8B030D-6E8A-4147-A177-3AD203B41FA5}">
                      <a16:colId xmlns:a16="http://schemas.microsoft.com/office/drawing/2014/main" val="2920725659"/>
                    </a:ext>
                  </a:extLst>
                </a:gridCol>
                <a:gridCol w="3610043">
                  <a:extLst>
                    <a:ext uri="{9D8B030D-6E8A-4147-A177-3AD203B41FA5}">
                      <a16:colId xmlns:a16="http://schemas.microsoft.com/office/drawing/2014/main" val="2764947091"/>
                    </a:ext>
                  </a:extLst>
                </a:gridCol>
              </a:tblGrid>
              <a:tr h="498853">
                <a:tc>
                  <a:txBody>
                    <a:bodyPr/>
                    <a:lstStyle/>
                    <a:p>
                      <a:pPr marL="0" marR="0">
                        <a:lnSpc>
                          <a:spcPts val="1560"/>
                        </a:lnSpc>
                        <a:spcBef>
                          <a:spcPts val="0"/>
                        </a:spcBef>
                        <a:spcAft>
                          <a:spcPts val="0"/>
                        </a:spcAft>
                      </a:pPr>
                      <a:r>
                        <a:rPr lang="en-US" sz="1300">
                          <a:effectLst/>
                        </a:rPr>
                        <a:t>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759" marR="63759" marT="0" marB="0"/>
                </a:tc>
                <a:tc>
                  <a:txBody>
                    <a:bodyPr/>
                    <a:lstStyle/>
                    <a:p>
                      <a:pPr marL="0" marR="0" algn="ctr">
                        <a:lnSpc>
                          <a:spcPts val="1560"/>
                        </a:lnSpc>
                        <a:spcBef>
                          <a:spcPts val="0"/>
                        </a:spcBef>
                        <a:spcAft>
                          <a:spcPts val="0"/>
                        </a:spcAft>
                      </a:pPr>
                      <a:r>
                        <a:rPr lang="en-US" sz="1300">
                          <a:effectLst/>
                        </a:rPr>
                        <a:t>CARL HANKEY K-8 SCHOOL</a:t>
                      </a:r>
                      <a:endParaRPr lang="en-US" sz="1000">
                        <a:effectLst/>
                      </a:endParaRPr>
                    </a:p>
                    <a:p>
                      <a:pPr marL="0" marR="0" algn="ctr">
                        <a:lnSpc>
                          <a:spcPts val="1560"/>
                        </a:lnSpc>
                        <a:spcBef>
                          <a:spcPts val="0"/>
                        </a:spcBef>
                        <a:spcAft>
                          <a:spcPts val="0"/>
                        </a:spcAft>
                      </a:pPr>
                      <a:r>
                        <a:rPr lang="en-US" sz="1000">
                          <a:effectLst/>
                        </a:rPr>
                        <a:t>27252 Nubles, Mission Viejo, CA 92692</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759" marR="63759" marT="0" marB="0"/>
                </a:tc>
                <a:tc>
                  <a:txBody>
                    <a:bodyPr/>
                    <a:lstStyle/>
                    <a:p>
                      <a:pPr marL="0" marR="0" algn="ctr">
                        <a:lnSpc>
                          <a:spcPts val="1560"/>
                        </a:lnSpc>
                        <a:spcBef>
                          <a:spcPts val="0"/>
                        </a:spcBef>
                        <a:spcAft>
                          <a:spcPts val="0"/>
                        </a:spcAft>
                      </a:pPr>
                      <a:r>
                        <a:rPr lang="en-US" sz="1300" dirty="0">
                          <a:effectLst/>
                        </a:rPr>
                        <a:t>NEWHART MIDDLE SCHOOL</a:t>
                      </a:r>
                      <a:endParaRPr lang="en-US" sz="1000" dirty="0">
                        <a:effectLst/>
                      </a:endParaRPr>
                    </a:p>
                    <a:p>
                      <a:pPr marL="0" marR="0" algn="ctr">
                        <a:lnSpc>
                          <a:spcPts val="1560"/>
                        </a:lnSpc>
                        <a:spcBef>
                          <a:spcPts val="0"/>
                        </a:spcBef>
                        <a:spcAft>
                          <a:spcPts val="0"/>
                        </a:spcAft>
                      </a:pPr>
                      <a:r>
                        <a:rPr lang="en-US" sz="1000" dirty="0">
                          <a:effectLst/>
                        </a:rPr>
                        <a:t>25001 Veterans Way, Mission Viejo, CA 92692</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3759" marR="63759" marT="0" marB="0"/>
                </a:tc>
                <a:extLst>
                  <a:ext uri="{0D108BD9-81ED-4DB2-BD59-A6C34878D82A}">
                    <a16:rowId xmlns:a16="http://schemas.microsoft.com/office/drawing/2014/main" val="2248472334"/>
                  </a:ext>
                </a:extLst>
              </a:tr>
            </a:tbl>
          </a:graphicData>
        </a:graphic>
      </p:graphicFrame>
      <p:graphicFrame>
        <p:nvGraphicFramePr>
          <p:cNvPr id="4" name="Table 3"/>
          <p:cNvGraphicFramePr>
            <a:graphicFrameLocks noGrp="1"/>
          </p:cNvGraphicFramePr>
          <p:nvPr>
            <p:extLst>
              <p:ext uri="{D42A27DB-BD31-4B8C-83A1-F6EECF244321}">
                <p14:modId xmlns:p14="http://schemas.microsoft.com/office/powerpoint/2010/main" val="2688162"/>
              </p:ext>
            </p:extLst>
          </p:nvPr>
        </p:nvGraphicFramePr>
        <p:xfrm>
          <a:off x="457200" y="2210778"/>
          <a:ext cx="8229600" cy="1542960"/>
        </p:xfrm>
        <a:graphic>
          <a:graphicData uri="http://schemas.openxmlformats.org/drawingml/2006/table">
            <a:tbl>
              <a:tblPr firstRow="1" firstCol="1" bandRow="1">
                <a:tableStyleId>{5C22544A-7EE6-4342-B048-85BDC9FD1C3A}</a:tableStyleId>
              </a:tblPr>
              <a:tblGrid>
                <a:gridCol w="1349560">
                  <a:extLst>
                    <a:ext uri="{9D8B030D-6E8A-4147-A177-3AD203B41FA5}">
                      <a16:colId xmlns:a16="http://schemas.microsoft.com/office/drawing/2014/main" val="620125089"/>
                    </a:ext>
                  </a:extLst>
                </a:gridCol>
                <a:gridCol w="6880040">
                  <a:extLst>
                    <a:ext uri="{9D8B030D-6E8A-4147-A177-3AD203B41FA5}">
                      <a16:colId xmlns:a16="http://schemas.microsoft.com/office/drawing/2014/main" val="1160151524"/>
                    </a:ext>
                  </a:extLst>
                </a:gridCol>
              </a:tblGrid>
              <a:tr h="748575">
                <a:tc>
                  <a:txBody>
                    <a:bodyPr/>
                    <a:lstStyle/>
                    <a:p>
                      <a:pPr marL="0" marR="0">
                        <a:lnSpc>
                          <a:spcPts val="1560"/>
                        </a:lnSpc>
                        <a:spcBef>
                          <a:spcPts val="0"/>
                        </a:spcBef>
                        <a:spcAft>
                          <a:spcPts val="0"/>
                        </a:spcAft>
                      </a:pPr>
                      <a:r>
                        <a:rPr lang="en-US" sz="1000" baseline="30000">
                          <a:effectLst/>
                        </a:rPr>
                        <a:t>(2)</a:t>
                      </a:r>
                      <a:r>
                        <a:rPr lang="en-US" sz="1000">
                          <a:effectLst/>
                        </a:rPr>
                        <a:t> What is Language Arts?</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759" marR="63759" marT="0" marB="0"/>
                </a:tc>
                <a:tc>
                  <a:txBody>
                    <a:bodyPr/>
                    <a:lstStyle/>
                    <a:p>
                      <a:pPr marL="0" marR="0">
                        <a:lnSpc>
                          <a:spcPts val="1560"/>
                        </a:lnSpc>
                        <a:spcBef>
                          <a:spcPts val="0"/>
                        </a:spcBef>
                        <a:spcAft>
                          <a:spcPts val="0"/>
                        </a:spcAft>
                      </a:pPr>
                      <a:r>
                        <a:rPr lang="en-US" sz="1000" b="0" dirty="0">
                          <a:solidFill>
                            <a:schemeClr val="tx1"/>
                          </a:solidFill>
                          <a:effectLst/>
                        </a:rPr>
                        <a:t>Language Arts, whether English or Mandarin, is defined by Merriam-Webster.com dictionary as the subjects (as reading, spelling, literature, and composition) that aim at developing the student's comprehension and capacity for use of written and oral language.</a:t>
                      </a:r>
                      <a:endParaRPr lang="en-US" sz="1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759" marR="63759" marT="0" marB="0">
                    <a:solidFill>
                      <a:srgbClr val="F1E7E7"/>
                    </a:solidFill>
                  </a:tcPr>
                </a:tc>
                <a:extLst>
                  <a:ext uri="{0D108BD9-81ED-4DB2-BD59-A6C34878D82A}">
                    <a16:rowId xmlns:a16="http://schemas.microsoft.com/office/drawing/2014/main" val="321518068"/>
                  </a:ext>
                </a:extLst>
              </a:tr>
              <a:tr h="755659">
                <a:tc>
                  <a:txBody>
                    <a:bodyPr/>
                    <a:lstStyle/>
                    <a:p>
                      <a:pPr marL="0" marR="0">
                        <a:lnSpc>
                          <a:spcPts val="1560"/>
                        </a:lnSpc>
                        <a:spcBef>
                          <a:spcPts val="0"/>
                        </a:spcBef>
                        <a:spcAft>
                          <a:spcPts val="0"/>
                        </a:spcAft>
                      </a:pPr>
                      <a:r>
                        <a:rPr lang="en-US" sz="1000" baseline="30000">
                          <a:effectLst/>
                        </a:rPr>
                        <a:t>(3)</a:t>
                      </a:r>
                      <a:r>
                        <a:rPr lang="en-US" sz="1000">
                          <a:effectLst/>
                        </a:rPr>
                        <a:t> Assumption of Assimilation into Current IB Program</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759" marR="63759" marT="0" marB="0"/>
                </a:tc>
                <a:tc>
                  <a:txBody>
                    <a:bodyPr/>
                    <a:lstStyle/>
                    <a:p>
                      <a:pPr marL="0" marR="0">
                        <a:lnSpc>
                          <a:spcPts val="1560"/>
                        </a:lnSpc>
                        <a:spcBef>
                          <a:spcPts val="0"/>
                        </a:spcBef>
                        <a:spcAft>
                          <a:spcPts val="0"/>
                        </a:spcAft>
                      </a:pPr>
                      <a:r>
                        <a:rPr lang="en-US" sz="1000" dirty="0">
                          <a:effectLst/>
                        </a:rPr>
                        <a:t>We have received feedback from two trustees that a consideration </a:t>
                      </a:r>
                      <a:r>
                        <a:rPr lang="en-US" sz="1000">
                          <a:effectLst/>
                        </a:rPr>
                        <a:t>may </a:t>
                      </a:r>
                      <a:r>
                        <a:rPr lang="en-US" sz="1000" smtClean="0">
                          <a:effectLst/>
                        </a:rPr>
                        <a:t>be </a:t>
                      </a:r>
                      <a:r>
                        <a:rPr lang="en-US" sz="1000" dirty="0">
                          <a:effectLst/>
                        </a:rPr>
                        <a:t>to place the MIP program at Hankey as a separate, independent program from IB. One trustee mentioned the possibility of relocating the whole K-8 MIP program there outside of the IB program.  We do not know how seriously these options are being considered but felt it was important information to share with the parent community.</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3759" marR="63759" marT="0" marB="0"/>
                </a:tc>
                <a:extLst>
                  <a:ext uri="{0D108BD9-81ED-4DB2-BD59-A6C34878D82A}">
                    <a16:rowId xmlns:a16="http://schemas.microsoft.com/office/drawing/2014/main" val="1301463748"/>
                  </a:ext>
                </a:extLst>
              </a:tr>
            </a:tbl>
          </a:graphicData>
        </a:graphic>
      </p:graphicFrame>
    </p:spTree>
    <p:extLst>
      <p:ext uri="{BB962C8B-B14F-4D97-AF65-F5344CB8AC3E}">
        <p14:creationId xmlns:p14="http://schemas.microsoft.com/office/powerpoint/2010/main" val="19088513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6783368" cy="1143000"/>
          </a:xfrm>
        </p:spPr>
        <p:style>
          <a:lnRef idx="2">
            <a:schemeClr val="accent1">
              <a:shade val="50000"/>
            </a:schemeClr>
          </a:lnRef>
          <a:fillRef idx="1">
            <a:schemeClr val="accent1"/>
          </a:fillRef>
          <a:effectRef idx="0">
            <a:schemeClr val="accent1"/>
          </a:effectRef>
          <a:fontRef idx="minor">
            <a:schemeClr val="lt1"/>
          </a:fontRef>
        </p:style>
        <p:txBody>
          <a:bodyPr>
            <a:normAutofit fontScale="90000"/>
          </a:bodyPr>
          <a:lstStyle/>
          <a:p>
            <a:r>
              <a:rPr lang="en-US" dirty="0" smtClean="0">
                <a:solidFill>
                  <a:schemeClr val="bg1"/>
                </a:solidFill>
              </a:rPr>
              <a:t>Side By Side Site Comparison</a:t>
            </a:r>
            <a:endParaRPr lang="en-US" dirty="0">
              <a:solidFill>
                <a:schemeClr val="bg1"/>
              </a:solidFill>
            </a:endParaRPr>
          </a:p>
        </p:txBody>
      </p:sp>
      <p:pic>
        <p:nvPicPr>
          <p:cNvPr id="3" name="Picture 2" descr="MIP_block.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467599" y="152491"/>
            <a:ext cx="1418517" cy="1399853"/>
          </a:xfrm>
          <a:prstGeom prst="rect">
            <a:avLst/>
          </a:prstGeom>
        </p:spPr>
      </p:pic>
      <p:graphicFrame>
        <p:nvGraphicFramePr>
          <p:cNvPr id="7" name="Table 6"/>
          <p:cNvGraphicFramePr>
            <a:graphicFrameLocks noGrp="1"/>
          </p:cNvGraphicFramePr>
          <p:nvPr/>
        </p:nvGraphicFramePr>
        <p:xfrm>
          <a:off x="457200" y="1711925"/>
          <a:ext cx="8229600" cy="498853"/>
        </p:xfrm>
        <a:graphic>
          <a:graphicData uri="http://schemas.openxmlformats.org/drawingml/2006/table">
            <a:tbl>
              <a:tblPr firstRow="1" firstCol="1" bandRow="1">
                <a:tableStyleId>{5C22544A-7EE6-4342-B048-85BDC9FD1C3A}</a:tableStyleId>
              </a:tblPr>
              <a:tblGrid>
                <a:gridCol w="1349560">
                  <a:extLst>
                    <a:ext uri="{9D8B030D-6E8A-4147-A177-3AD203B41FA5}">
                      <a16:colId xmlns:a16="http://schemas.microsoft.com/office/drawing/2014/main" val="2786390298"/>
                    </a:ext>
                  </a:extLst>
                </a:gridCol>
                <a:gridCol w="3269997">
                  <a:extLst>
                    <a:ext uri="{9D8B030D-6E8A-4147-A177-3AD203B41FA5}">
                      <a16:colId xmlns:a16="http://schemas.microsoft.com/office/drawing/2014/main" val="2920725659"/>
                    </a:ext>
                  </a:extLst>
                </a:gridCol>
                <a:gridCol w="3610043">
                  <a:extLst>
                    <a:ext uri="{9D8B030D-6E8A-4147-A177-3AD203B41FA5}">
                      <a16:colId xmlns:a16="http://schemas.microsoft.com/office/drawing/2014/main" val="2764947091"/>
                    </a:ext>
                  </a:extLst>
                </a:gridCol>
              </a:tblGrid>
              <a:tr h="498853">
                <a:tc>
                  <a:txBody>
                    <a:bodyPr/>
                    <a:lstStyle/>
                    <a:p>
                      <a:pPr marL="0" marR="0">
                        <a:lnSpc>
                          <a:spcPts val="1560"/>
                        </a:lnSpc>
                        <a:spcBef>
                          <a:spcPts val="0"/>
                        </a:spcBef>
                        <a:spcAft>
                          <a:spcPts val="0"/>
                        </a:spcAft>
                      </a:pPr>
                      <a:r>
                        <a:rPr lang="en-US" sz="1300">
                          <a:effectLst/>
                        </a:rPr>
                        <a:t>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759" marR="63759" marT="0" marB="0"/>
                </a:tc>
                <a:tc>
                  <a:txBody>
                    <a:bodyPr/>
                    <a:lstStyle/>
                    <a:p>
                      <a:pPr marL="0" marR="0" algn="ctr">
                        <a:lnSpc>
                          <a:spcPts val="1560"/>
                        </a:lnSpc>
                        <a:spcBef>
                          <a:spcPts val="0"/>
                        </a:spcBef>
                        <a:spcAft>
                          <a:spcPts val="0"/>
                        </a:spcAft>
                      </a:pPr>
                      <a:r>
                        <a:rPr lang="en-US" sz="1300">
                          <a:effectLst/>
                        </a:rPr>
                        <a:t>CARL HANKEY K-8 SCHOOL</a:t>
                      </a:r>
                      <a:endParaRPr lang="en-US" sz="1000">
                        <a:effectLst/>
                      </a:endParaRPr>
                    </a:p>
                    <a:p>
                      <a:pPr marL="0" marR="0" algn="ctr">
                        <a:lnSpc>
                          <a:spcPts val="1560"/>
                        </a:lnSpc>
                        <a:spcBef>
                          <a:spcPts val="0"/>
                        </a:spcBef>
                        <a:spcAft>
                          <a:spcPts val="0"/>
                        </a:spcAft>
                      </a:pPr>
                      <a:r>
                        <a:rPr lang="en-US" sz="1000">
                          <a:effectLst/>
                        </a:rPr>
                        <a:t>27252 Nubles, Mission Viejo, CA 92692</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759" marR="63759" marT="0" marB="0"/>
                </a:tc>
                <a:tc>
                  <a:txBody>
                    <a:bodyPr/>
                    <a:lstStyle/>
                    <a:p>
                      <a:pPr marL="0" marR="0" algn="ctr">
                        <a:lnSpc>
                          <a:spcPts val="1560"/>
                        </a:lnSpc>
                        <a:spcBef>
                          <a:spcPts val="0"/>
                        </a:spcBef>
                        <a:spcAft>
                          <a:spcPts val="0"/>
                        </a:spcAft>
                      </a:pPr>
                      <a:r>
                        <a:rPr lang="en-US" sz="1300" dirty="0">
                          <a:effectLst/>
                        </a:rPr>
                        <a:t>NEWHART MIDDLE SCHOOL</a:t>
                      </a:r>
                      <a:endParaRPr lang="en-US" sz="1000" dirty="0">
                        <a:effectLst/>
                      </a:endParaRPr>
                    </a:p>
                    <a:p>
                      <a:pPr marL="0" marR="0" algn="ctr">
                        <a:lnSpc>
                          <a:spcPts val="1560"/>
                        </a:lnSpc>
                        <a:spcBef>
                          <a:spcPts val="0"/>
                        </a:spcBef>
                        <a:spcAft>
                          <a:spcPts val="0"/>
                        </a:spcAft>
                      </a:pPr>
                      <a:r>
                        <a:rPr lang="en-US" sz="1000" dirty="0">
                          <a:effectLst/>
                        </a:rPr>
                        <a:t>25001 Veterans Way, Mission Viejo, CA 92692</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3759" marR="63759" marT="0" marB="0"/>
                </a:tc>
                <a:extLst>
                  <a:ext uri="{0D108BD9-81ED-4DB2-BD59-A6C34878D82A}">
                    <a16:rowId xmlns:a16="http://schemas.microsoft.com/office/drawing/2014/main" val="2248472334"/>
                  </a:ext>
                </a:extLst>
              </a:tr>
            </a:tbl>
          </a:graphicData>
        </a:graphic>
      </p:graphicFrame>
      <p:graphicFrame>
        <p:nvGraphicFramePr>
          <p:cNvPr id="4" name="Table 3"/>
          <p:cNvGraphicFramePr>
            <a:graphicFrameLocks noGrp="1"/>
          </p:cNvGraphicFramePr>
          <p:nvPr/>
        </p:nvGraphicFramePr>
        <p:xfrm>
          <a:off x="457200" y="2210778"/>
          <a:ext cx="8229600" cy="1561375"/>
        </p:xfrm>
        <a:graphic>
          <a:graphicData uri="http://schemas.openxmlformats.org/drawingml/2006/table">
            <a:tbl>
              <a:tblPr firstRow="1" firstCol="1" bandRow="1">
                <a:tableStyleId>{5C22544A-7EE6-4342-B048-85BDC9FD1C3A}</a:tableStyleId>
              </a:tblPr>
              <a:tblGrid>
                <a:gridCol w="1349560">
                  <a:extLst>
                    <a:ext uri="{9D8B030D-6E8A-4147-A177-3AD203B41FA5}">
                      <a16:colId xmlns:a16="http://schemas.microsoft.com/office/drawing/2014/main" val="620125089"/>
                    </a:ext>
                  </a:extLst>
                </a:gridCol>
                <a:gridCol w="6880040">
                  <a:extLst>
                    <a:ext uri="{9D8B030D-6E8A-4147-A177-3AD203B41FA5}">
                      <a16:colId xmlns:a16="http://schemas.microsoft.com/office/drawing/2014/main" val="1160151524"/>
                    </a:ext>
                  </a:extLst>
                </a:gridCol>
              </a:tblGrid>
              <a:tr h="748575">
                <a:tc>
                  <a:txBody>
                    <a:bodyPr/>
                    <a:lstStyle/>
                    <a:p>
                      <a:pPr marL="0" marR="0">
                        <a:lnSpc>
                          <a:spcPts val="1560"/>
                        </a:lnSpc>
                        <a:spcBef>
                          <a:spcPts val="0"/>
                        </a:spcBef>
                        <a:spcAft>
                          <a:spcPts val="0"/>
                        </a:spcAft>
                      </a:pPr>
                      <a:r>
                        <a:rPr lang="en-US" sz="1000" baseline="30000" dirty="0">
                          <a:effectLst/>
                        </a:rPr>
                        <a:t>(2)</a:t>
                      </a:r>
                      <a:r>
                        <a:rPr lang="en-US" sz="1000" dirty="0">
                          <a:effectLst/>
                        </a:rPr>
                        <a:t> What is Language Arts?</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3759" marR="63759" marT="0" marB="0"/>
                </a:tc>
                <a:tc>
                  <a:txBody>
                    <a:bodyPr/>
                    <a:lstStyle/>
                    <a:p>
                      <a:pPr marL="0" marR="0">
                        <a:lnSpc>
                          <a:spcPts val="1560"/>
                        </a:lnSpc>
                        <a:spcBef>
                          <a:spcPts val="0"/>
                        </a:spcBef>
                        <a:spcAft>
                          <a:spcPts val="0"/>
                        </a:spcAft>
                      </a:pPr>
                      <a:r>
                        <a:rPr lang="en-US" sz="1000" b="0" dirty="0">
                          <a:solidFill>
                            <a:schemeClr val="tx1"/>
                          </a:solidFill>
                          <a:effectLst/>
                        </a:rPr>
                        <a:t>Language Arts, whether English or Mandarin, is defined by Merriam-Webster.com dictionary as the subjects (as reading, spelling, literature, and composition) that aim at developing the student's comprehension and capacity for use of written and oral language.</a:t>
                      </a:r>
                      <a:endParaRPr lang="en-US" sz="1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759" marR="63759" marT="0" marB="0">
                    <a:solidFill>
                      <a:srgbClr val="F1E7E7"/>
                    </a:solidFill>
                  </a:tcPr>
                </a:tc>
                <a:extLst>
                  <a:ext uri="{0D108BD9-81ED-4DB2-BD59-A6C34878D82A}">
                    <a16:rowId xmlns:a16="http://schemas.microsoft.com/office/drawing/2014/main" val="321518068"/>
                  </a:ext>
                </a:extLst>
              </a:tr>
              <a:tr h="755659">
                <a:tc>
                  <a:txBody>
                    <a:bodyPr/>
                    <a:lstStyle/>
                    <a:p>
                      <a:pPr marL="0" marR="0">
                        <a:lnSpc>
                          <a:spcPts val="1560"/>
                        </a:lnSpc>
                        <a:spcBef>
                          <a:spcPts val="0"/>
                        </a:spcBef>
                        <a:spcAft>
                          <a:spcPts val="0"/>
                        </a:spcAft>
                      </a:pPr>
                      <a:r>
                        <a:rPr lang="en-US" sz="1000" baseline="30000">
                          <a:effectLst/>
                        </a:rPr>
                        <a:t>(3)</a:t>
                      </a:r>
                      <a:r>
                        <a:rPr lang="en-US" sz="1000">
                          <a:effectLst/>
                        </a:rPr>
                        <a:t> Assumption of Assimilation into Current IB Program</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759" marR="63759" marT="0" marB="0"/>
                </a:tc>
                <a:tc>
                  <a:txBody>
                    <a:bodyPr/>
                    <a:lstStyle/>
                    <a:p>
                      <a:pPr marL="0" marR="0">
                        <a:lnSpc>
                          <a:spcPts val="1560"/>
                        </a:lnSpc>
                        <a:spcBef>
                          <a:spcPts val="0"/>
                        </a:spcBef>
                        <a:spcAft>
                          <a:spcPts val="0"/>
                        </a:spcAft>
                      </a:pPr>
                      <a:r>
                        <a:rPr lang="en-US" sz="1000" dirty="0">
                          <a:effectLst/>
                        </a:rPr>
                        <a:t>We have received feedback from two trustees that a consideration may me to place the MIP program at Hankey as a separate, independent program from IB. One trustee mentioned the possibility of relocating the whole K-8 MIP program there outside of the IB program.  We do not know how seriously these options are being considered but felt it was important information to share with the parent community.</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3759" marR="63759" marT="0" marB="0"/>
                </a:tc>
                <a:extLst>
                  <a:ext uri="{0D108BD9-81ED-4DB2-BD59-A6C34878D82A}">
                    <a16:rowId xmlns:a16="http://schemas.microsoft.com/office/drawing/2014/main" val="1301463748"/>
                  </a:ext>
                </a:extLst>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386441511"/>
              </p:ext>
            </p:extLst>
          </p:nvPr>
        </p:nvGraphicFramePr>
        <p:xfrm>
          <a:off x="457200" y="2135981"/>
          <a:ext cx="8229600" cy="4267200"/>
        </p:xfrm>
        <a:graphic>
          <a:graphicData uri="http://schemas.openxmlformats.org/drawingml/2006/table">
            <a:tbl>
              <a:tblPr firstRow="1" firstCol="1" bandRow="1">
                <a:tableStyleId>{5C22544A-7EE6-4342-B048-85BDC9FD1C3A}</a:tableStyleId>
              </a:tblPr>
              <a:tblGrid>
                <a:gridCol w="1349560">
                  <a:extLst>
                    <a:ext uri="{9D8B030D-6E8A-4147-A177-3AD203B41FA5}">
                      <a16:colId xmlns:a16="http://schemas.microsoft.com/office/drawing/2014/main" val="961308873"/>
                    </a:ext>
                  </a:extLst>
                </a:gridCol>
                <a:gridCol w="3269997">
                  <a:extLst>
                    <a:ext uri="{9D8B030D-6E8A-4147-A177-3AD203B41FA5}">
                      <a16:colId xmlns:a16="http://schemas.microsoft.com/office/drawing/2014/main" val="2018684042"/>
                    </a:ext>
                  </a:extLst>
                </a:gridCol>
                <a:gridCol w="3610043">
                  <a:extLst>
                    <a:ext uri="{9D8B030D-6E8A-4147-A177-3AD203B41FA5}">
                      <a16:colId xmlns:a16="http://schemas.microsoft.com/office/drawing/2014/main" val="999886812"/>
                    </a:ext>
                  </a:extLst>
                </a:gridCol>
              </a:tblGrid>
              <a:tr h="1322403">
                <a:tc>
                  <a:txBody>
                    <a:bodyPr/>
                    <a:lstStyle/>
                    <a:p>
                      <a:pPr marL="0" marR="0">
                        <a:lnSpc>
                          <a:spcPts val="1560"/>
                        </a:lnSpc>
                        <a:spcBef>
                          <a:spcPts val="0"/>
                        </a:spcBef>
                        <a:spcAft>
                          <a:spcPts val="0"/>
                        </a:spcAft>
                      </a:pPr>
                      <a:r>
                        <a:rPr lang="en-US" sz="1000">
                          <a:effectLst/>
                        </a:rPr>
                        <a:t>Estimated total Mandarin Language Arts Instructional minutes (52 minutes per period x 180 approximate school days)</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759" marR="63759" marT="0" marB="0"/>
                </a:tc>
                <a:tc>
                  <a:txBody>
                    <a:bodyPr/>
                    <a:lstStyle/>
                    <a:p>
                      <a:pPr marL="0" marR="0">
                        <a:lnSpc>
                          <a:spcPts val="1560"/>
                        </a:lnSpc>
                        <a:spcBef>
                          <a:spcPts val="0"/>
                        </a:spcBef>
                        <a:spcAft>
                          <a:spcPts val="0"/>
                        </a:spcAft>
                      </a:pPr>
                      <a:r>
                        <a:rPr lang="en-US" sz="1000" b="0" dirty="0">
                          <a:solidFill>
                            <a:schemeClr val="tx1"/>
                          </a:solidFill>
                          <a:effectLst/>
                        </a:rPr>
                        <a:t>4,680 minutes</a:t>
                      </a:r>
                    </a:p>
                    <a:p>
                      <a:pPr marL="0" marR="0">
                        <a:lnSpc>
                          <a:spcPts val="1560"/>
                        </a:lnSpc>
                        <a:spcBef>
                          <a:spcPts val="0"/>
                        </a:spcBef>
                        <a:spcAft>
                          <a:spcPts val="0"/>
                        </a:spcAft>
                      </a:pPr>
                      <a:r>
                        <a:rPr lang="en-US" sz="1000" b="0" dirty="0">
                          <a:solidFill>
                            <a:schemeClr val="tx1"/>
                          </a:solidFill>
                          <a:effectLst/>
                        </a:rPr>
                        <a:t>(Due to alternating weeks with PE)</a:t>
                      </a:r>
                      <a:endParaRPr lang="en-US" sz="1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759" marR="63759" marT="0" marB="0">
                    <a:solidFill>
                      <a:srgbClr val="F1E7E7"/>
                    </a:solidFill>
                  </a:tcPr>
                </a:tc>
                <a:tc>
                  <a:txBody>
                    <a:bodyPr/>
                    <a:lstStyle/>
                    <a:p>
                      <a:pPr marL="0" marR="0">
                        <a:lnSpc>
                          <a:spcPts val="1560"/>
                        </a:lnSpc>
                        <a:spcBef>
                          <a:spcPts val="0"/>
                        </a:spcBef>
                        <a:spcAft>
                          <a:spcPts val="0"/>
                        </a:spcAft>
                      </a:pPr>
                      <a:r>
                        <a:rPr lang="en-US" sz="1000" b="0" dirty="0">
                          <a:solidFill>
                            <a:schemeClr val="tx1"/>
                          </a:solidFill>
                          <a:effectLst/>
                        </a:rPr>
                        <a:t>9,360 minutes</a:t>
                      </a:r>
                      <a:endParaRPr lang="en-US" sz="1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759" marR="63759" marT="0" marB="0">
                    <a:solidFill>
                      <a:srgbClr val="F1E7E7"/>
                    </a:solidFill>
                  </a:tcPr>
                </a:tc>
                <a:extLst>
                  <a:ext uri="{0D108BD9-81ED-4DB2-BD59-A6C34878D82A}">
                    <a16:rowId xmlns:a16="http://schemas.microsoft.com/office/drawing/2014/main" val="3232316549"/>
                  </a:ext>
                </a:extLst>
              </a:tr>
              <a:tr h="1322403">
                <a:tc>
                  <a:txBody>
                    <a:bodyPr/>
                    <a:lstStyle/>
                    <a:p>
                      <a:pPr marL="0" marR="0">
                        <a:lnSpc>
                          <a:spcPts val="1560"/>
                        </a:lnSpc>
                        <a:spcBef>
                          <a:spcPts val="0"/>
                        </a:spcBef>
                        <a:spcAft>
                          <a:spcPts val="0"/>
                        </a:spcAft>
                      </a:pPr>
                      <a:r>
                        <a:rPr lang="en-US" sz="1000">
                          <a:effectLst/>
                        </a:rPr>
                        <a:t>Estimated total overall Mandarin Language minutes (assume Social Science and Science is taught in Mandarin in addition to Mandarin Language Arts)</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759" marR="63759" marT="0" marB="0"/>
                </a:tc>
                <a:tc>
                  <a:txBody>
                    <a:bodyPr/>
                    <a:lstStyle/>
                    <a:p>
                      <a:pPr marL="0" marR="0">
                        <a:lnSpc>
                          <a:spcPts val="1560"/>
                        </a:lnSpc>
                        <a:spcBef>
                          <a:spcPts val="0"/>
                        </a:spcBef>
                        <a:spcAft>
                          <a:spcPts val="0"/>
                        </a:spcAft>
                      </a:pPr>
                      <a:r>
                        <a:rPr lang="en-US" sz="1000" dirty="0">
                          <a:effectLst/>
                        </a:rPr>
                        <a:t>23,400 minutes</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3759" marR="63759" marT="0" marB="0"/>
                </a:tc>
                <a:tc>
                  <a:txBody>
                    <a:bodyPr/>
                    <a:lstStyle/>
                    <a:p>
                      <a:pPr marL="0" marR="0">
                        <a:lnSpc>
                          <a:spcPts val="1560"/>
                        </a:lnSpc>
                        <a:spcBef>
                          <a:spcPts val="0"/>
                        </a:spcBef>
                        <a:spcAft>
                          <a:spcPts val="0"/>
                        </a:spcAft>
                      </a:pPr>
                      <a:r>
                        <a:rPr lang="en-US" sz="1000">
                          <a:effectLst/>
                        </a:rPr>
                        <a:t>28,080 minutes</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759" marR="63759" marT="0" marB="0"/>
                </a:tc>
                <a:extLst>
                  <a:ext uri="{0D108BD9-81ED-4DB2-BD59-A6C34878D82A}">
                    <a16:rowId xmlns:a16="http://schemas.microsoft.com/office/drawing/2014/main" val="567911117"/>
                  </a:ext>
                </a:extLst>
              </a:tr>
              <a:tr h="566744">
                <a:tc>
                  <a:txBody>
                    <a:bodyPr/>
                    <a:lstStyle/>
                    <a:p>
                      <a:pPr marL="0" marR="0">
                        <a:lnSpc>
                          <a:spcPts val="1560"/>
                        </a:lnSpc>
                        <a:spcBef>
                          <a:spcPts val="0"/>
                        </a:spcBef>
                        <a:spcAft>
                          <a:spcPts val="0"/>
                        </a:spcAft>
                      </a:pPr>
                      <a:r>
                        <a:rPr lang="en-US" sz="1000">
                          <a:effectLst/>
                        </a:rPr>
                        <a:t>Period 0 offered to allow for additional electives</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759" marR="63759" marT="0" marB="0"/>
                </a:tc>
                <a:tc>
                  <a:txBody>
                    <a:bodyPr/>
                    <a:lstStyle/>
                    <a:p>
                      <a:pPr marL="0" marR="0">
                        <a:lnSpc>
                          <a:spcPts val="1560"/>
                        </a:lnSpc>
                        <a:spcBef>
                          <a:spcPts val="0"/>
                        </a:spcBef>
                        <a:spcAft>
                          <a:spcPts val="0"/>
                        </a:spcAft>
                      </a:pPr>
                      <a:r>
                        <a:rPr lang="en-US" sz="1000">
                          <a:effectLst/>
                        </a:rPr>
                        <a:t>No</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759" marR="63759" marT="0" marB="0"/>
                </a:tc>
                <a:tc>
                  <a:txBody>
                    <a:bodyPr/>
                    <a:lstStyle/>
                    <a:p>
                      <a:pPr marL="0" marR="0">
                        <a:lnSpc>
                          <a:spcPts val="1560"/>
                        </a:lnSpc>
                        <a:spcBef>
                          <a:spcPts val="0"/>
                        </a:spcBef>
                        <a:spcAft>
                          <a:spcPts val="0"/>
                        </a:spcAft>
                      </a:pPr>
                      <a:r>
                        <a:rPr lang="en-US" sz="1000" dirty="0">
                          <a:effectLst/>
                        </a:rPr>
                        <a:t>Yes – Must take zero period to have elective option.</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3759" marR="63759" marT="0" marB="0"/>
                </a:tc>
                <a:extLst>
                  <a:ext uri="{0D108BD9-81ED-4DB2-BD59-A6C34878D82A}">
                    <a16:rowId xmlns:a16="http://schemas.microsoft.com/office/drawing/2014/main" val="3750596378"/>
                  </a:ext>
                </a:extLst>
              </a:tr>
            </a:tbl>
          </a:graphicData>
        </a:graphic>
      </p:graphicFrame>
    </p:spTree>
    <p:extLst>
      <p:ext uri="{BB962C8B-B14F-4D97-AF65-F5344CB8AC3E}">
        <p14:creationId xmlns:p14="http://schemas.microsoft.com/office/powerpoint/2010/main" val="35634953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6783368" cy="1143000"/>
          </a:xfrm>
        </p:spPr>
        <p:style>
          <a:lnRef idx="2">
            <a:schemeClr val="accent1">
              <a:shade val="50000"/>
            </a:schemeClr>
          </a:lnRef>
          <a:fillRef idx="1">
            <a:schemeClr val="accent1"/>
          </a:fillRef>
          <a:effectRef idx="0">
            <a:schemeClr val="accent1"/>
          </a:effectRef>
          <a:fontRef idx="minor">
            <a:schemeClr val="lt1"/>
          </a:fontRef>
        </p:style>
        <p:txBody>
          <a:bodyPr>
            <a:normAutofit fontScale="90000"/>
          </a:bodyPr>
          <a:lstStyle/>
          <a:p>
            <a:r>
              <a:rPr lang="en-US" dirty="0" smtClean="0">
                <a:solidFill>
                  <a:schemeClr val="bg1"/>
                </a:solidFill>
              </a:rPr>
              <a:t>Side By Side Site Comparison</a:t>
            </a:r>
            <a:endParaRPr lang="en-US" dirty="0">
              <a:solidFill>
                <a:schemeClr val="bg1"/>
              </a:solidFill>
            </a:endParaRPr>
          </a:p>
        </p:txBody>
      </p:sp>
      <p:pic>
        <p:nvPicPr>
          <p:cNvPr id="3" name="Picture 2" descr="MIP_block.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467599" y="152491"/>
            <a:ext cx="1418517" cy="1399853"/>
          </a:xfrm>
          <a:prstGeom prst="rect">
            <a:avLst/>
          </a:prstGeom>
        </p:spPr>
      </p:pic>
      <p:graphicFrame>
        <p:nvGraphicFramePr>
          <p:cNvPr id="7" name="Table 6"/>
          <p:cNvGraphicFramePr>
            <a:graphicFrameLocks noGrp="1"/>
          </p:cNvGraphicFramePr>
          <p:nvPr/>
        </p:nvGraphicFramePr>
        <p:xfrm>
          <a:off x="457200" y="1711925"/>
          <a:ext cx="8229600" cy="498853"/>
        </p:xfrm>
        <a:graphic>
          <a:graphicData uri="http://schemas.openxmlformats.org/drawingml/2006/table">
            <a:tbl>
              <a:tblPr firstRow="1" firstCol="1" bandRow="1">
                <a:tableStyleId>{5C22544A-7EE6-4342-B048-85BDC9FD1C3A}</a:tableStyleId>
              </a:tblPr>
              <a:tblGrid>
                <a:gridCol w="1349560">
                  <a:extLst>
                    <a:ext uri="{9D8B030D-6E8A-4147-A177-3AD203B41FA5}">
                      <a16:colId xmlns:a16="http://schemas.microsoft.com/office/drawing/2014/main" val="2786390298"/>
                    </a:ext>
                  </a:extLst>
                </a:gridCol>
                <a:gridCol w="3269997">
                  <a:extLst>
                    <a:ext uri="{9D8B030D-6E8A-4147-A177-3AD203B41FA5}">
                      <a16:colId xmlns:a16="http://schemas.microsoft.com/office/drawing/2014/main" val="2920725659"/>
                    </a:ext>
                  </a:extLst>
                </a:gridCol>
                <a:gridCol w="3610043">
                  <a:extLst>
                    <a:ext uri="{9D8B030D-6E8A-4147-A177-3AD203B41FA5}">
                      <a16:colId xmlns:a16="http://schemas.microsoft.com/office/drawing/2014/main" val="2764947091"/>
                    </a:ext>
                  </a:extLst>
                </a:gridCol>
              </a:tblGrid>
              <a:tr h="498853">
                <a:tc>
                  <a:txBody>
                    <a:bodyPr/>
                    <a:lstStyle/>
                    <a:p>
                      <a:pPr marL="0" marR="0">
                        <a:lnSpc>
                          <a:spcPts val="1560"/>
                        </a:lnSpc>
                        <a:spcBef>
                          <a:spcPts val="0"/>
                        </a:spcBef>
                        <a:spcAft>
                          <a:spcPts val="0"/>
                        </a:spcAft>
                      </a:pPr>
                      <a:r>
                        <a:rPr lang="en-US" sz="1300">
                          <a:effectLst/>
                        </a:rPr>
                        <a:t>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759" marR="63759" marT="0" marB="0"/>
                </a:tc>
                <a:tc>
                  <a:txBody>
                    <a:bodyPr/>
                    <a:lstStyle/>
                    <a:p>
                      <a:pPr marL="0" marR="0" algn="ctr">
                        <a:lnSpc>
                          <a:spcPts val="1560"/>
                        </a:lnSpc>
                        <a:spcBef>
                          <a:spcPts val="0"/>
                        </a:spcBef>
                        <a:spcAft>
                          <a:spcPts val="0"/>
                        </a:spcAft>
                      </a:pPr>
                      <a:r>
                        <a:rPr lang="en-US" sz="1300">
                          <a:effectLst/>
                        </a:rPr>
                        <a:t>CARL HANKEY K-8 SCHOOL</a:t>
                      </a:r>
                      <a:endParaRPr lang="en-US" sz="1000">
                        <a:effectLst/>
                      </a:endParaRPr>
                    </a:p>
                    <a:p>
                      <a:pPr marL="0" marR="0" algn="ctr">
                        <a:lnSpc>
                          <a:spcPts val="1560"/>
                        </a:lnSpc>
                        <a:spcBef>
                          <a:spcPts val="0"/>
                        </a:spcBef>
                        <a:spcAft>
                          <a:spcPts val="0"/>
                        </a:spcAft>
                      </a:pPr>
                      <a:r>
                        <a:rPr lang="en-US" sz="1000">
                          <a:effectLst/>
                        </a:rPr>
                        <a:t>27252 Nubles, Mission Viejo, CA 92692</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759" marR="63759" marT="0" marB="0"/>
                </a:tc>
                <a:tc>
                  <a:txBody>
                    <a:bodyPr/>
                    <a:lstStyle/>
                    <a:p>
                      <a:pPr marL="0" marR="0" algn="ctr">
                        <a:lnSpc>
                          <a:spcPts val="1560"/>
                        </a:lnSpc>
                        <a:spcBef>
                          <a:spcPts val="0"/>
                        </a:spcBef>
                        <a:spcAft>
                          <a:spcPts val="0"/>
                        </a:spcAft>
                      </a:pPr>
                      <a:r>
                        <a:rPr lang="en-US" sz="1300" dirty="0">
                          <a:effectLst/>
                        </a:rPr>
                        <a:t>NEWHART MIDDLE SCHOOL</a:t>
                      </a:r>
                      <a:endParaRPr lang="en-US" sz="1000" dirty="0">
                        <a:effectLst/>
                      </a:endParaRPr>
                    </a:p>
                    <a:p>
                      <a:pPr marL="0" marR="0" algn="ctr">
                        <a:lnSpc>
                          <a:spcPts val="1560"/>
                        </a:lnSpc>
                        <a:spcBef>
                          <a:spcPts val="0"/>
                        </a:spcBef>
                        <a:spcAft>
                          <a:spcPts val="0"/>
                        </a:spcAft>
                      </a:pPr>
                      <a:r>
                        <a:rPr lang="en-US" sz="1000" dirty="0">
                          <a:effectLst/>
                        </a:rPr>
                        <a:t>25001 Veterans Way, Mission Viejo, CA 92692</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3759" marR="63759" marT="0" marB="0"/>
                </a:tc>
                <a:extLst>
                  <a:ext uri="{0D108BD9-81ED-4DB2-BD59-A6C34878D82A}">
                    <a16:rowId xmlns:a16="http://schemas.microsoft.com/office/drawing/2014/main" val="2248472334"/>
                  </a:ext>
                </a:extLst>
              </a:tr>
            </a:tbl>
          </a:graphicData>
        </a:graphic>
      </p:graphicFrame>
      <p:graphicFrame>
        <p:nvGraphicFramePr>
          <p:cNvPr id="4" name="Table 3"/>
          <p:cNvGraphicFramePr>
            <a:graphicFrameLocks noGrp="1"/>
          </p:cNvGraphicFramePr>
          <p:nvPr/>
        </p:nvGraphicFramePr>
        <p:xfrm>
          <a:off x="457200" y="2210778"/>
          <a:ext cx="8229600" cy="1561375"/>
        </p:xfrm>
        <a:graphic>
          <a:graphicData uri="http://schemas.openxmlformats.org/drawingml/2006/table">
            <a:tbl>
              <a:tblPr firstRow="1" firstCol="1" bandRow="1">
                <a:tableStyleId>{5C22544A-7EE6-4342-B048-85BDC9FD1C3A}</a:tableStyleId>
              </a:tblPr>
              <a:tblGrid>
                <a:gridCol w="1349560">
                  <a:extLst>
                    <a:ext uri="{9D8B030D-6E8A-4147-A177-3AD203B41FA5}">
                      <a16:colId xmlns:a16="http://schemas.microsoft.com/office/drawing/2014/main" val="620125089"/>
                    </a:ext>
                  </a:extLst>
                </a:gridCol>
                <a:gridCol w="6880040">
                  <a:extLst>
                    <a:ext uri="{9D8B030D-6E8A-4147-A177-3AD203B41FA5}">
                      <a16:colId xmlns:a16="http://schemas.microsoft.com/office/drawing/2014/main" val="1160151524"/>
                    </a:ext>
                  </a:extLst>
                </a:gridCol>
              </a:tblGrid>
              <a:tr h="748575">
                <a:tc>
                  <a:txBody>
                    <a:bodyPr/>
                    <a:lstStyle/>
                    <a:p>
                      <a:pPr marL="0" marR="0">
                        <a:lnSpc>
                          <a:spcPts val="1560"/>
                        </a:lnSpc>
                        <a:spcBef>
                          <a:spcPts val="0"/>
                        </a:spcBef>
                        <a:spcAft>
                          <a:spcPts val="0"/>
                        </a:spcAft>
                      </a:pPr>
                      <a:r>
                        <a:rPr lang="en-US" sz="1000" baseline="30000" dirty="0">
                          <a:effectLst/>
                        </a:rPr>
                        <a:t>(2)</a:t>
                      </a:r>
                      <a:r>
                        <a:rPr lang="en-US" sz="1000" dirty="0">
                          <a:effectLst/>
                        </a:rPr>
                        <a:t> What is Language Arts?</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3759" marR="63759" marT="0" marB="0"/>
                </a:tc>
                <a:tc>
                  <a:txBody>
                    <a:bodyPr/>
                    <a:lstStyle/>
                    <a:p>
                      <a:pPr marL="0" marR="0">
                        <a:lnSpc>
                          <a:spcPts val="1560"/>
                        </a:lnSpc>
                        <a:spcBef>
                          <a:spcPts val="0"/>
                        </a:spcBef>
                        <a:spcAft>
                          <a:spcPts val="0"/>
                        </a:spcAft>
                      </a:pPr>
                      <a:r>
                        <a:rPr lang="en-US" sz="1000" b="0" dirty="0">
                          <a:solidFill>
                            <a:schemeClr val="tx1"/>
                          </a:solidFill>
                          <a:effectLst/>
                        </a:rPr>
                        <a:t>Language Arts, whether English or Mandarin, is defined by Merriam-Webster.com dictionary as the subjects (as reading, spelling, literature, and composition) that aim at developing the student's comprehension and capacity for use of written and oral language.</a:t>
                      </a:r>
                      <a:endParaRPr lang="en-US" sz="1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759" marR="63759" marT="0" marB="0">
                    <a:solidFill>
                      <a:srgbClr val="F1E7E7"/>
                    </a:solidFill>
                  </a:tcPr>
                </a:tc>
                <a:extLst>
                  <a:ext uri="{0D108BD9-81ED-4DB2-BD59-A6C34878D82A}">
                    <a16:rowId xmlns:a16="http://schemas.microsoft.com/office/drawing/2014/main" val="321518068"/>
                  </a:ext>
                </a:extLst>
              </a:tr>
              <a:tr h="755659">
                <a:tc>
                  <a:txBody>
                    <a:bodyPr/>
                    <a:lstStyle/>
                    <a:p>
                      <a:pPr marL="0" marR="0">
                        <a:lnSpc>
                          <a:spcPts val="1560"/>
                        </a:lnSpc>
                        <a:spcBef>
                          <a:spcPts val="0"/>
                        </a:spcBef>
                        <a:spcAft>
                          <a:spcPts val="0"/>
                        </a:spcAft>
                      </a:pPr>
                      <a:r>
                        <a:rPr lang="en-US" sz="1000" baseline="30000">
                          <a:effectLst/>
                        </a:rPr>
                        <a:t>(3)</a:t>
                      </a:r>
                      <a:r>
                        <a:rPr lang="en-US" sz="1000">
                          <a:effectLst/>
                        </a:rPr>
                        <a:t> Assumption of Assimilation into Current IB Program</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759" marR="63759" marT="0" marB="0"/>
                </a:tc>
                <a:tc>
                  <a:txBody>
                    <a:bodyPr/>
                    <a:lstStyle/>
                    <a:p>
                      <a:pPr marL="0" marR="0">
                        <a:lnSpc>
                          <a:spcPts val="1560"/>
                        </a:lnSpc>
                        <a:spcBef>
                          <a:spcPts val="0"/>
                        </a:spcBef>
                        <a:spcAft>
                          <a:spcPts val="0"/>
                        </a:spcAft>
                      </a:pPr>
                      <a:r>
                        <a:rPr lang="en-US" sz="1000" dirty="0">
                          <a:effectLst/>
                        </a:rPr>
                        <a:t>We have received feedback from two trustees that a consideration may me to place the MIP program at Hankey as a separate, independent program from IB. One trustee mentioned the possibility of relocating the whole K-8 MIP program there outside of the IB program.  We do not know how seriously these options are being considered but felt it was important information to share with the parent community.</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3759" marR="63759" marT="0" marB="0"/>
                </a:tc>
                <a:extLst>
                  <a:ext uri="{0D108BD9-81ED-4DB2-BD59-A6C34878D82A}">
                    <a16:rowId xmlns:a16="http://schemas.microsoft.com/office/drawing/2014/main" val="1301463748"/>
                  </a:ext>
                </a:extLst>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2911837389"/>
              </p:ext>
            </p:extLst>
          </p:nvPr>
        </p:nvGraphicFramePr>
        <p:xfrm>
          <a:off x="457200" y="2135981"/>
          <a:ext cx="8229600" cy="4283774"/>
        </p:xfrm>
        <a:graphic>
          <a:graphicData uri="http://schemas.openxmlformats.org/drawingml/2006/table">
            <a:tbl>
              <a:tblPr firstRow="1" firstCol="1" bandRow="1">
                <a:tableStyleId>{5C22544A-7EE6-4342-B048-85BDC9FD1C3A}</a:tableStyleId>
              </a:tblPr>
              <a:tblGrid>
                <a:gridCol w="1349560">
                  <a:extLst>
                    <a:ext uri="{9D8B030D-6E8A-4147-A177-3AD203B41FA5}">
                      <a16:colId xmlns:a16="http://schemas.microsoft.com/office/drawing/2014/main" val="961308873"/>
                    </a:ext>
                  </a:extLst>
                </a:gridCol>
                <a:gridCol w="3269997">
                  <a:extLst>
                    <a:ext uri="{9D8B030D-6E8A-4147-A177-3AD203B41FA5}">
                      <a16:colId xmlns:a16="http://schemas.microsoft.com/office/drawing/2014/main" val="2018684042"/>
                    </a:ext>
                  </a:extLst>
                </a:gridCol>
                <a:gridCol w="3610043">
                  <a:extLst>
                    <a:ext uri="{9D8B030D-6E8A-4147-A177-3AD203B41FA5}">
                      <a16:colId xmlns:a16="http://schemas.microsoft.com/office/drawing/2014/main" val="999886812"/>
                    </a:ext>
                  </a:extLst>
                </a:gridCol>
              </a:tblGrid>
              <a:tr h="1322403">
                <a:tc>
                  <a:txBody>
                    <a:bodyPr/>
                    <a:lstStyle/>
                    <a:p>
                      <a:pPr marL="0" marR="0">
                        <a:lnSpc>
                          <a:spcPts val="1560"/>
                        </a:lnSpc>
                        <a:spcBef>
                          <a:spcPts val="0"/>
                        </a:spcBef>
                        <a:spcAft>
                          <a:spcPts val="0"/>
                        </a:spcAft>
                      </a:pPr>
                      <a:r>
                        <a:rPr lang="en-US" sz="1100">
                          <a:effectLst/>
                          <a:latin typeface="Calibri" panose="020F0502020204030204" pitchFamily="34" charset="0"/>
                          <a:ea typeface="Times New Roman" panose="02020603050405020304" pitchFamily="18" charset="0"/>
                          <a:cs typeface="Arial" panose="020B0604020202020204" pitchFamily="34" charset="0"/>
                        </a:rPr>
                        <a:t>Electives offered if student enrolls in Period 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342900" marR="0" lvl="0" indent="-342900">
                        <a:lnSpc>
                          <a:spcPts val="1560"/>
                        </a:lnSpc>
                        <a:spcBef>
                          <a:spcPts val="0"/>
                        </a:spcBef>
                        <a:spcAft>
                          <a:spcPts val="0"/>
                        </a:spcAft>
                        <a:buFont typeface="Symbol" panose="05050102010706020507" pitchFamily="18" charset="2"/>
                        <a:buChar char=""/>
                      </a:pPr>
                      <a:r>
                        <a:rPr lang="en-US" sz="1100" b="0" dirty="0" smtClean="0">
                          <a:solidFill>
                            <a:schemeClr val="tx1"/>
                          </a:solidFill>
                          <a:effectLst/>
                          <a:latin typeface="Calibri" panose="020F0502020204030204" pitchFamily="34" charset="0"/>
                          <a:ea typeface="Times New Roman" panose="02020603050405020304" pitchFamily="18" charset="0"/>
                          <a:cs typeface="Arial" panose="020B0604020202020204" pitchFamily="34" charset="0"/>
                        </a:rPr>
                        <a:t>All students participate in VAPA </a:t>
                      </a:r>
                      <a:r>
                        <a:rPr lang="en-US" sz="1100" b="0" baseline="30000" dirty="0">
                          <a:solidFill>
                            <a:schemeClr val="tx1"/>
                          </a:solidFill>
                          <a:effectLst/>
                          <a:latin typeface="Calibri" panose="020F0502020204030204" pitchFamily="34" charset="0"/>
                          <a:ea typeface="Times New Roman" panose="02020603050405020304" pitchFamily="18" charset="0"/>
                          <a:cs typeface="Arial" panose="020B0604020202020204" pitchFamily="34" charset="0"/>
                        </a:rPr>
                        <a:t>(1)</a:t>
                      </a:r>
                      <a:r>
                        <a:rPr lang="en-US" sz="1100" b="0" dirty="0">
                          <a:solidFill>
                            <a:schemeClr val="tx1"/>
                          </a:solidFill>
                          <a:effectLst/>
                          <a:latin typeface="Calibri" panose="020F0502020204030204" pitchFamily="34" charset="0"/>
                          <a:ea typeface="Times New Roman" panose="02020603050405020304" pitchFamily="18" charset="0"/>
                          <a:cs typeface="Arial" panose="020B0604020202020204" pitchFamily="34" charset="0"/>
                        </a:rPr>
                        <a:t> </a:t>
                      </a:r>
                      <a:r>
                        <a:rPr lang="en-US" sz="1100" b="0" dirty="0" smtClean="0">
                          <a:solidFill>
                            <a:schemeClr val="tx1"/>
                          </a:solidFill>
                          <a:effectLst/>
                          <a:latin typeface="Calibri" panose="020F0502020204030204" pitchFamily="34" charset="0"/>
                          <a:ea typeface="Times New Roman" panose="02020603050405020304" pitchFamily="18" charset="0"/>
                          <a:cs typeface="Arial" panose="020B0604020202020204" pitchFamily="34" charset="0"/>
                        </a:rPr>
                        <a:t>as their elective during </a:t>
                      </a:r>
                      <a:r>
                        <a:rPr lang="en-US" sz="1100" b="0" dirty="0">
                          <a:solidFill>
                            <a:schemeClr val="tx1"/>
                          </a:solidFill>
                          <a:effectLst/>
                          <a:latin typeface="Calibri" panose="020F0502020204030204" pitchFamily="34" charset="0"/>
                          <a:ea typeface="Times New Roman" panose="02020603050405020304" pitchFamily="18" charset="0"/>
                          <a:cs typeface="Arial" panose="020B0604020202020204" pitchFamily="34" charset="0"/>
                        </a:rPr>
                        <a:t>school hours.  Content rotates between Visual Art, Media, Drama, Music, Dance, and Design.  This is an IB requirement</a:t>
                      </a:r>
                      <a:r>
                        <a:rPr lang="en-US" sz="1100" b="0" dirty="0" smtClean="0">
                          <a:solidFill>
                            <a:schemeClr val="tx1"/>
                          </a:solidFill>
                          <a:effectLst/>
                          <a:latin typeface="Calibri" panose="020F0502020204030204" pitchFamily="34" charset="0"/>
                          <a:ea typeface="Times New Roman" panose="02020603050405020304" pitchFamily="18" charset="0"/>
                          <a:cs typeface="Arial" panose="020B0604020202020204" pitchFamily="34" charset="0"/>
                        </a:rPr>
                        <a:t>.</a:t>
                      </a:r>
                    </a:p>
                    <a:p>
                      <a:pPr marL="342900" marR="0" lvl="0" indent="-342900">
                        <a:lnSpc>
                          <a:spcPts val="1560"/>
                        </a:lnSpc>
                        <a:spcBef>
                          <a:spcPts val="0"/>
                        </a:spcBef>
                        <a:spcAft>
                          <a:spcPts val="0"/>
                        </a:spcAft>
                        <a:buFont typeface="Symbol" panose="05050102010706020507" pitchFamily="18" charset="2"/>
                        <a:buChar char=""/>
                      </a:pPr>
                      <a:r>
                        <a:rPr lang="en-US" sz="1100" b="0" dirty="0" smtClean="0">
                          <a:solidFill>
                            <a:schemeClr val="tx1"/>
                          </a:solidFill>
                          <a:effectLst/>
                          <a:latin typeface="Calibri" panose="020F0502020204030204" pitchFamily="34" charset="0"/>
                          <a:ea typeface="Calibri" panose="020F0502020204030204" pitchFamily="34" charset="0"/>
                          <a:cs typeface="Arial" panose="020B0604020202020204" pitchFamily="34" charset="0"/>
                        </a:rPr>
                        <a:t>Students may elect to participate in band/orchestra in place of VAPA.</a:t>
                      </a:r>
                      <a:endParaRPr lang="en-US" sz="11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ts val="1560"/>
                        </a:lnSpc>
                        <a:spcBef>
                          <a:spcPts val="0"/>
                        </a:spcBef>
                        <a:spcAft>
                          <a:spcPts val="0"/>
                        </a:spcAft>
                        <a:buFont typeface="Symbol" panose="05050102010706020507" pitchFamily="18" charset="2"/>
                        <a:buChar char=""/>
                      </a:pPr>
                      <a:r>
                        <a:rPr lang="en-US" sz="1100" b="0" dirty="0">
                          <a:solidFill>
                            <a:schemeClr val="tx1"/>
                          </a:solidFill>
                          <a:effectLst/>
                          <a:latin typeface="Calibri" panose="020F0502020204030204" pitchFamily="34" charset="0"/>
                          <a:ea typeface="Times New Roman" panose="02020603050405020304" pitchFamily="18" charset="0"/>
                          <a:cs typeface="Arial" panose="020B0604020202020204" pitchFamily="34" charset="0"/>
                        </a:rPr>
                        <a:t>Associated Student Body (ASB) aka Student Council offered after school</a:t>
                      </a:r>
                      <a:endParaRPr lang="en-US" sz="11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ts val="1560"/>
                        </a:lnSpc>
                        <a:spcBef>
                          <a:spcPts val="0"/>
                        </a:spcBef>
                        <a:spcAft>
                          <a:spcPts val="0"/>
                        </a:spcAft>
                        <a:buFont typeface="Symbol" panose="05050102010706020507" pitchFamily="18" charset="2"/>
                        <a:buChar char=""/>
                      </a:pPr>
                      <a:r>
                        <a:rPr lang="en-US" sz="1100" b="0" dirty="0">
                          <a:solidFill>
                            <a:schemeClr val="tx1"/>
                          </a:solidFill>
                          <a:effectLst/>
                          <a:latin typeface="Calibri" panose="020F0502020204030204" pitchFamily="34" charset="0"/>
                          <a:ea typeface="Times New Roman" panose="02020603050405020304" pitchFamily="18" charset="0"/>
                          <a:cs typeface="Arial" panose="020B0604020202020204" pitchFamily="34" charset="0"/>
                        </a:rPr>
                        <a:t>Robotics offered after school, possibly at a cost</a:t>
                      </a:r>
                      <a:endParaRPr lang="en-US" sz="11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191135" marR="0">
                        <a:lnSpc>
                          <a:spcPts val="1560"/>
                        </a:lnSpc>
                        <a:spcBef>
                          <a:spcPts val="0"/>
                        </a:spcBef>
                        <a:spcAft>
                          <a:spcPts val="0"/>
                        </a:spcAft>
                      </a:pPr>
                      <a:r>
                        <a:rPr lang="en-US" sz="1100" b="0" dirty="0">
                          <a:solidFill>
                            <a:schemeClr val="tx1"/>
                          </a:solidFill>
                          <a:effectLst/>
                          <a:latin typeface="Calibri" panose="020F0502020204030204" pitchFamily="34" charset="0"/>
                          <a:ea typeface="Times New Roman" panose="02020603050405020304" pitchFamily="18" charset="0"/>
                          <a:cs typeface="Arial" panose="020B0604020202020204" pitchFamily="34" charset="0"/>
                        </a:rPr>
                        <a:t> </a:t>
                      </a:r>
                      <a:endParaRPr lang="en-US" sz="11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1E7E7"/>
                    </a:solidFill>
                  </a:tcPr>
                </a:tc>
                <a:tc>
                  <a:txBody>
                    <a:bodyPr/>
                    <a:lstStyle/>
                    <a:p>
                      <a:pPr marL="0" marR="0">
                        <a:lnSpc>
                          <a:spcPts val="1560"/>
                        </a:lnSpc>
                        <a:spcBef>
                          <a:spcPts val="0"/>
                        </a:spcBef>
                        <a:spcAft>
                          <a:spcPts val="0"/>
                        </a:spcAft>
                      </a:pPr>
                      <a:r>
                        <a:rPr lang="en-US" sz="1100" b="0" dirty="0">
                          <a:solidFill>
                            <a:schemeClr val="tx1"/>
                          </a:solidFill>
                          <a:effectLst/>
                          <a:latin typeface="Calibri" panose="020F0502020204030204" pitchFamily="34" charset="0"/>
                          <a:ea typeface="Times New Roman" panose="02020603050405020304" pitchFamily="18" charset="0"/>
                          <a:cs typeface="Arial" panose="020B0604020202020204" pitchFamily="34" charset="0"/>
                        </a:rPr>
                        <a:t>Elective choices offered either Year Long or per Semester (varies by grade level):</a:t>
                      </a:r>
                      <a:endParaRPr lang="en-US" sz="11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0000"/>
                        </a:lnSpc>
                        <a:spcBef>
                          <a:spcPts val="0"/>
                        </a:spcBef>
                        <a:spcAft>
                          <a:spcPts val="0"/>
                        </a:spcAft>
                        <a:buFont typeface="Symbol" panose="05050102010706020507" pitchFamily="18" charset="2"/>
                        <a:buChar char=""/>
                      </a:pPr>
                      <a:r>
                        <a:rPr lang="en-US" sz="1100" b="0" dirty="0">
                          <a:solidFill>
                            <a:schemeClr val="tx1"/>
                          </a:solidFill>
                          <a:effectLst/>
                          <a:latin typeface="Calibri" panose="020F0502020204030204" pitchFamily="34" charset="0"/>
                          <a:ea typeface="Times New Roman" panose="02020603050405020304" pitchFamily="18" charset="0"/>
                          <a:cs typeface="Arial" panose="020B0604020202020204" pitchFamily="34" charset="0"/>
                        </a:rPr>
                        <a:t>Art</a:t>
                      </a:r>
                      <a:endParaRPr lang="en-US" sz="11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0000"/>
                        </a:lnSpc>
                        <a:spcBef>
                          <a:spcPts val="0"/>
                        </a:spcBef>
                        <a:spcAft>
                          <a:spcPts val="0"/>
                        </a:spcAft>
                        <a:buFont typeface="Symbol" panose="05050102010706020507" pitchFamily="18" charset="2"/>
                        <a:buChar char=""/>
                      </a:pPr>
                      <a:r>
                        <a:rPr lang="en-US" sz="1100" b="0" dirty="0">
                          <a:solidFill>
                            <a:schemeClr val="tx1"/>
                          </a:solidFill>
                          <a:effectLst/>
                          <a:latin typeface="Calibri" panose="020F0502020204030204" pitchFamily="34" charset="0"/>
                          <a:ea typeface="Times New Roman" panose="02020603050405020304" pitchFamily="18" charset="0"/>
                          <a:cs typeface="Arial" panose="020B0604020202020204" pitchFamily="34" charset="0"/>
                        </a:rPr>
                        <a:t>Associated Student Body (ASB) aka Student Council</a:t>
                      </a:r>
                      <a:endParaRPr lang="en-US" sz="11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0000"/>
                        </a:lnSpc>
                        <a:spcBef>
                          <a:spcPts val="0"/>
                        </a:spcBef>
                        <a:spcAft>
                          <a:spcPts val="0"/>
                        </a:spcAft>
                        <a:buFont typeface="Symbol" panose="05050102010706020507" pitchFamily="18" charset="2"/>
                        <a:buChar char=""/>
                      </a:pPr>
                      <a:r>
                        <a:rPr lang="en-US" sz="1100" b="0" dirty="0">
                          <a:solidFill>
                            <a:schemeClr val="tx1"/>
                          </a:solidFill>
                          <a:effectLst/>
                          <a:latin typeface="Calibri" panose="020F0502020204030204" pitchFamily="34" charset="0"/>
                          <a:ea typeface="Times New Roman" panose="02020603050405020304" pitchFamily="18" charset="0"/>
                          <a:cs typeface="Arial" panose="020B0604020202020204" pitchFamily="34" charset="0"/>
                        </a:rPr>
                        <a:t>AVID (Advancement Via Individual Determination)</a:t>
                      </a:r>
                      <a:endParaRPr lang="en-US" sz="11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0000"/>
                        </a:lnSpc>
                        <a:spcBef>
                          <a:spcPts val="0"/>
                        </a:spcBef>
                        <a:spcAft>
                          <a:spcPts val="0"/>
                        </a:spcAft>
                        <a:buFont typeface="Symbol" panose="05050102010706020507" pitchFamily="18" charset="2"/>
                        <a:buChar char=""/>
                      </a:pPr>
                      <a:r>
                        <a:rPr lang="en-US" sz="1100" b="0" dirty="0">
                          <a:solidFill>
                            <a:schemeClr val="tx1"/>
                          </a:solidFill>
                          <a:effectLst/>
                          <a:latin typeface="Calibri" panose="020F0502020204030204" pitchFamily="34" charset="0"/>
                          <a:ea typeface="Times New Roman" panose="02020603050405020304" pitchFamily="18" charset="0"/>
                          <a:cs typeface="Arial" panose="020B0604020202020204" pitchFamily="34" charset="0"/>
                        </a:rPr>
                        <a:t>Band</a:t>
                      </a:r>
                      <a:endParaRPr lang="en-US" sz="11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0000"/>
                        </a:lnSpc>
                        <a:spcBef>
                          <a:spcPts val="0"/>
                        </a:spcBef>
                        <a:spcAft>
                          <a:spcPts val="0"/>
                        </a:spcAft>
                        <a:buFont typeface="Symbol" panose="05050102010706020507" pitchFamily="18" charset="2"/>
                        <a:buChar char=""/>
                      </a:pPr>
                      <a:r>
                        <a:rPr lang="en-US" sz="1100" b="0" dirty="0">
                          <a:solidFill>
                            <a:schemeClr val="tx1"/>
                          </a:solidFill>
                          <a:effectLst/>
                          <a:latin typeface="Calibri" panose="020F0502020204030204" pitchFamily="34" charset="0"/>
                          <a:ea typeface="Times New Roman" panose="02020603050405020304" pitchFamily="18" charset="0"/>
                          <a:cs typeface="Arial" panose="020B0604020202020204" pitchFamily="34" charset="0"/>
                        </a:rPr>
                        <a:t>Chorus</a:t>
                      </a:r>
                      <a:endParaRPr lang="en-US" sz="11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0000"/>
                        </a:lnSpc>
                        <a:spcBef>
                          <a:spcPts val="0"/>
                        </a:spcBef>
                        <a:spcAft>
                          <a:spcPts val="0"/>
                        </a:spcAft>
                        <a:buFont typeface="Symbol" panose="05050102010706020507" pitchFamily="18" charset="2"/>
                        <a:buChar char=""/>
                      </a:pPr>
                      <a:r>
                        <a:rPr lang="en-US" sz="1100" b="0" dirty="0">
                          <a:solidFill>
                            <a:schemeClr val="tx1"/>
                          </a:solidFill>
                          <a:effectLst/>
                          <a:latin typeface="Calibri" panose="020F0502020204030204" pitchFamily="34" charset="0"/>
                          <a:ea typeface="Times New Roman" panose="02020603050405020304" pitchFamily="18" charset="0"/>
                          <a:cs typeface="Arial" panose="020B0604020202020204" pitchFamily="34" charset="0"/>
                        </a:rPr>
                        <a:t>Classroom Aide</a:t>
                      </a:r>
                      <a:endParaRPr lang="en-US" sz="11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0000"/>
                        </a:lnSpc>
                        <a:spcBef>
                          <a:spcPts val="0"/>
                        </a:spcBef>
                        <a:spcAft>
                          <a:spcPts val="0"/>
                        </a:spcAft>
                        <a:buFont typeface="Symbol" panose="05050102010706020507" pitchFamily="18" charset="2"/>
                        <a:buChar char=""/>
                      </a:pPr>
                      <a:r>
                        <a:rPr lang="en-US" sz="1100" b="0" dirty="0">
                          <a:solidFill>
                            <a:schemeClr val="tx1"/>
                          </a:solidFill>
                          <a:effectLst/>
                          <a:latin typeface="Calibri" panose="020F0502020204030204" pitchFamily="34" charset="0"/>
                          <a:ea typeface="Times New Roman" panose="02020603050405020304" pitchFamily="18" charset="0"/>
                          <a:cs typeface="Arial" panose="020B0604020202020204" pitchFamily="34" charset="0"/>
                        </a:rPr>
                        <a:t>Computers</a:t>
                      </a:r>
                      <a:endParaRPr lang="en-US" sz="11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0000"/>
                        </a:lnSpc>
                        <a:spcBef>
                          <a:spcPts val="0"/>
                        </a:spcBef>
                        <a:spcAft>
                          <a:spcPts val="0"/>
                        </a:spcAft>
                        <a:buFont typeface="Symbol" panose="05050102010706020507" pitchFamily="18" charset="2"/>
                        <a:buChar char=""/>
                      </a:pPr>
                      <a:r>
                        <a:rPr lang="en-US" sz="1100" b="0" dirty="0">
                          <a:solidFill>
                            <a:schemeClr val="tx1"/>
                          </a:solidFill>
                          <a:effectLst/>
                          <a:latin typeface="Calibri" panose="020F0502020204030204" pitchFamily="34" charset="0"/>
                          <a:ea typeface="Times New Roman" panose="02020603050405020304" pitchFamily="18" charset="0"/>
                          <a:cs typeface="Arial" panose="020B0604020202020204" pitchFamily="34" charset="0"/>
                        </a:rPr>
                        <a:t>Cooking</a:t>
                      </a:r>
                      <a:endParaRPr lang="en-US" sz="11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0000"/>
                        </a:lnSpc>
                        <a:spcBef>
                          <a:spcPts val="0"/>
                        </a:spcBef>
                        <a:spcAft>
                          <a:spcPts val="0"/>
                        </a:spcAft>
                        <a:buFont typeface="Symbol" panose="05050102010706020507" pitchFamily="18" charset="2"/>
                        <a:buChar char=""/>
                      </a:pPr>
                      <a:r>
                        <a:rPr lang="en-US" sz="1100" b="0" dirty="0">
                          <a:solidFill>
                            <a:schemeClr val="tx1"/>
                          </a:solidFill>
                          <a:effectLst/>
                          <a:latin typeface="Calibri" panose="020F0502020204030204" pitchFamily="34" charset="0"/>
                          <a:ea typeface="Times New Roman" panose="02020603050405020304" pitchFamily="18" charset="0"/>
                          <a:cs typeface="Arial" panose="020B0604020202020204" pitchFamily="34" charset="0"/>
                        </a:rPr>
                        <a:t>Drama</a:t>
                      </a:r>
                      <a:endParaRPr lang="en-US" sz="11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0000"/>
                        </a:lnSpc>
                        <a:spcBef>
                          <a:spcPts val="0"/>
                        </a:spcBef>
                        <a:spcAft>
                          <a:spcPts val="0"/>
                        </a:spcAft>
                        <a:buFont typeface="Symbol" panose="05050102010706020507" pitchFamily="18" charset="2"/>
                        <a:buChar char=""/>
                      </a:pPr>
                      <a:r>
                        <a:rPr lang="en-US" sz="1100" b="0" dirty="0">
                          <a:solidFill>
                            <a:schemeClr val="tx1"/>
                          </a:solidFill>
                          <a:effectLst/>
                          <a:latin typeface="Calibri" panose="020F0502020204030204" pitchFamily="34" charset="0"/>
                          <a:ea typeface="Times New Roman" panose="02020603050405020304" pitchFamily="18" charset="0"/>
                          <a:cs typeface="Arial" panose="020B0604020202020204" pitchFamily="34" charset="0"/>
                        </a:rPr>
                        <a:t>Gardening</a:t>
                      </a:r>
                      <a:endParaRPr lang="en-US" sz="11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0000"/>
                        </a:lnSpc>
                        <a:spcBef>
                          <a:spcPts val="0"/>
                        </a:spcBef>
                        <a:spcAft>
                          <a:spcPts val="0"/>
                        </a:spcAft>
                        <a:buFont typeface="Symbol" panose="05050102010706020507" pitchFamily="18" charset="2"/>
                        <a:buChar char=""/>
                      </a:pPr>
                      <a:r>
                        <a:rPr lang="en-US" sz="1100" b="0" dirty="0">
                          <a:solidFill>
                            <a:schemeClr val="tx1"/>
                          </a:solidFill>
                          <a:effectLst/>
                          <a:latin typeface="Calibri" panose="020F0502020204030204" pitchFamily="34" charset="0"/>
                          <a:ea typeface="Times New Roman" panose="02020603050405020304" pitchFamily="18" charset="0"/>
                          <a:cs typeface="Arial" panose="020B0604020202020204" pitchFamily="34" charset="0"/>
                        </a:rPr>
                        <a:t>Music</a:t>
                      </a:r>
                      <a:endParaRPr lang="en-US" sz="11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0000"/>
                        </a:lnSpc>
                        <a:spcBef>
                          <a:spcPts val="0"/>
                        </a:spcBef>
                        <a:spcAft>
                          <a:spcPts val="0"/>
                        </a:spcAft>
                        <a:buFont typeface="Symbol" panose="05050102010706020507" pitchFamily="18" charset="2"/>
                        <a:buChar char=""/>
                      </a:pPr>
                      <a:r>
                        <a:rPr lang="en-US" sz="1100" b="0" dirty="0">
                          <a:solidFill>
                            <a:schemeClr val="tx1"/>
                          </a:solidFill>
                          <a:effectLst/>
                          <a:latin typeface="Calibri" panose="020F0502020204030204" pitchFamily="34" charset="0"/>
                          <a:ea typeface="Times New Roman" panose="02020603050405020304" pitchFamily="18" charset="0"/>
                          <a:cs typeface="Arial" panose="020B0604020202020204" pitchFamily="34" charset="0"/>
                        </a:rPr>
                        <a:t>Oceanography</a:t>
                      </a:r>
                      <a:endParaRPr lang="en-US" sz="11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0000"/>
                        </a:lnSpc>
                        <a:spcBef>
                          <a:spcPts val="0"/>
                        </a:spcBef>
                        <a:spcAft>
                          <a:spcPts val="0"/>
                        </a:spcAft>
                        <a:buFont typeface="Symbol" panose="05050102010706020507" pitchFamily="18" charset="2"/>
                        <a:buChar char=""/>
                      </a:pPr>
                      <a:r>
                        <a:rPr lang="en-US" sz="1100" b="0" dirty="0">
                          <a:solidFill>
                            <a:schemeClr val="tx1"/>
                          </a:solidFill>
                          <a:effectLst/>
                          <a:latin typeface="Calibri" panose="020F0502020204030204" pitchFamily="34" charset="0"/>
                          <a:ea typeface="Times New Roman" panose="02020603050405020304" pitchFamily="18" charset="0"/>
                          <a:cs typeface="Arial" panose="020B0604020202020204" pitchFamily="34" charset="0"/>
                        </a:rPr>
                        <a:t>Orchestra</a:t>
                      </a:r>
                      <a:endParaRPr lang="en-US" sz="11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0000"/>
                        </a:lnSpc>
                        <a:spcBef>
                          <a:spcPts val="0"/>
                        </a:spcBef>
                        <a:spcAft>
                          <a:spcPts val="0"/>
                        </a:spcAft>
                        <a:buFont typeface="Symbol" panose="05050102010706020507" pitchFamily="18" charset="2"/>
                        <a:buChar char=""/>
                      </a:pPr>
                      <a:r>
                        <a:rPr lang="en-US" sz="1100" b="0" dirty="0">
                          <a:solidFill>
                            <a:schemeClr val="tx1"/>
                          </a:solidFill>
                          <a:effectLst/>
                          <a:latin typeface="Calibri" panose="020F0502020204030204" pitchFamily="34" charset="0"/>
                          <a:ea typeface="Times New Roman" panose="02020603050405020304" pitchFamily="18" charset="0"/>
                          <a:cs typeface="Arial" panose="020B0604020202020204" pitchFamily="34" charset="0"/>
                        </a:rPr>
                        <a:t>PAL (Peer Assistance and Leadership)</a:t>
                      </a:r>
                      <a:endParaRPr lang="en-US" sz="11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0000"/>
                        </a:lnSpc>
                        <a:spcBef>
                          <a:spcPts val="0"/>
                        </a:spcBef>
                        <a:spcAft>
                          <a:spcPts val="0"/>
                        </a:spcAft>
                        <a:buFont typeface="Symbol" panose="05050102010706020507" pitchFamily="18" charset="2"/>
                        <a:buChar char=""/>
                      </a:pPr>
                      <a:r>
                        <a:rPr lang="en-US" sz="1100" b="0" dirty="0">
                          <a:solidFill>
                            <a:schemeClr val="tx1"/>
                          </a:solidFill>
                          <a:effectLst/>
                          <a:latin typeface="Calibri" panose="020F0502020204030204" pitchFamily="34" charset="0"/>
                          <a:ea typeface="Times New Roman" panose="02020603050405020304" pitchFamily="18" charset="0"/>
                          <a:cs typeface="Arial" panose="020B0604020202020204" pitchFamily="34" charset="0"/>
                        </a:rPr>
                        <a:t>Rocket Science</a:t>
                      </a:r>
                      <a:endParaRPr lang="en-US" sz="11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0000"/>
                        </a:lnSpc>
                        <a:spcBef>
                          <a:spcPts val="0"/>
                        </a:spcBef>
                        <a:spcAft>
                          <a:spcPts val="0"/>
                        </a:spcAft>
                        <a:buFont typeface="Symbol" panose="05050102010706020507" pitchFamily="18" charset="2"/>
                        <a:buChar char=""/>
                      </a:pPr>
                      <a:r>
                        <a:rPr lang="en-US" sz="1100" b="0" dirty="0">
                          <a:solidFill>
                            <a:schemeClr val="tx1"/>
                          </a:solidFill>
                          <a:effectLst/>
                          <a:latin typeface="Calibri" panose="020F0502020204030204" pitchFamily="34" charset="0"/>
                          <a:ea typeface="Times New Roman" panose="02020603050405020304" pitchFamily="18" charset="0"/>
                          <a:cs typeface="Arial" panose="020B0604020202020204" pitchFamily="34" charset="0"/>
                        </a:rPr>
                        <a:t>Robotics</a:t>
                      </a:r>
                      <a:endParaRPr lang="en-US" sz="11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0000"/>
                        </a:lnSpc>
                        <a:spcBef>
                          <a:spcPts val="0"/>
                        </a:spcBef>
                        <a:spcAft>
                          <a:spcPts val="0"/>
                        </a:spcAft>
                        <a:buFont typeface="Symbol" panose="05050102010706020507" pitchFamily="18" charset="2"/>
                        <a:buChar char=""/>
                      </a:pPr>
                      <a:r>
                        <a:rPr lang="en-US" sz="1100" b="0" dirty="0">
                          <a:solidFill>
                            <a:schemeClr val="tx1"/>
                          </a:solidFill>
                          <a:effectLst/>
                          <a:latin typeface="Calibri" panose="020F0502020204030204" pitchFamily="34" charset="0"/>
                          <a:ea typeface="Times New Roman" panose="02020603050405020304" pitchFamily="18" charset="0"/>
                          <a:cs typeface="Arial" panose="020B0604020202020204" pitchFamily="34" charset="0"/>
                        </a:rPr>
                        <a:t>School Services</a:t>
                      </a:r>
                      <a:endParaRPr lang="en-US" sz="11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0000"/>
                        </a:lnSpc>
                        <a:spcBef>
                          <a:spcPts val="0"/>
                        </a:spcBef>
                        <a:spcAft>
                          <a:spcPts val="0"/>
                        </a:spcAft>
                        <a:buFont typeface="Symbol" panose="05050102010706020507" pitchFamily="18" charset="2"/>
                        <a:buChar char=""/>
                      </a:pPr>
                      <a:r>
                        <a:rPr lang="en-US" sz="1100" b="0" dirty="0">
                          <a:solidFill>
                            <a:schemeClr val="tx1"/>
                          </a:solidFill>
                          <a:effectLst/>
                          <a:latin typeface="Calibri" panose="020F0502020204030204" pitchFamily="34" charset="0"/>
                          <a:ea typeface="Times New Roman" panose="02020603050405020304" pitchFamily="18" charset="0"/>
                          <a:cs typeface="Arial" panose="020B0604020202020204" pitchFamily="34" charset="0"/>
                        </a:rPr>
                        <a:t>Spanish</a:t>
                      </a:r>
                      <a:endParaRPr lang="en-US" sz="11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0000"/>
                        </a:lnSpc>
                        <a:spcBef>
                          <a:spcPts val="0"/>
                        </a:spcBef>
                        <a:spcAft>
                          <a:spcPts val="0"/>
                        </a:spcAft>
                        <a:buFont typeface="Symbol" panose="05050102010706020507" pitchFamily="18" charset="2"/>
                        <a:buChar char=""/>
                      </a:pPr>
                      <a:r>
                        <a:rPr lang="en-US" sz="1100" b="0" dirty="0">
                          <a:solidFill>
                            <a:schemeClr val="tx1"/>
                          </a:solidFill>
                          <a:effectLst/>
                          <a:latin typeface="Calibri" panose="020F0502020204030204" pitchFamily="34" charset="0"/>
                          <a:ea typeface="Times New Roman" panose="02020603050405020304" pitchFamily="18" charset="0"/>
                          <a:cs typeface="Arial" panose="020B0604020202020204" pitchFamily="34" charset="0"/>
                        </a:rPr>
                        <a:t>Theater/Film Appreciation</a:t>
                      </a:r>
                      <a:endParaRPr lang="en-US" sz="11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0000"/>
                        </a:lnSpc>
                        <a:spcBef>
                          <a:spcPts val="0"/>
                        </a:spcBef>
                        <a:spcAft>
                          <a:spcPts val="0"/>
                        </a:spcAft>
                        <a:buFont typeface="Symbol" panose="05050102010706020507" pitchFamily="18" charset="2"/>
                        <a:buChar char=""/>
                      </a:pPr>
                      <a:r>
                        <a:rPr lang="en-US" sz="1100" b="0" dirty="0">
                          <a:solidFill>
                            <a:schemeClr val="tx1"/>
                          </a:solidFill>
                          <a:effectLst/>
                          <a:latin typeface="Calibri" panose="020F0502020204030204" pitchFamily="34" charset="0"/>
                          <a:ea typeface="Times New Roman" panose="02020603050405020304" pitchFamily="18" charset="0"/>
                          <a:cs typeface="Arial" panose="020B0604020202020204" pitchFamily="34" charset="0"/>
                        </a:rPr>
                        <a:t>Video Production</a:t>
                      </a:r>
                      <a:endParaRPr lang="en-US" sz="11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0000"/>
                        </a:lnSpc>
                        <a:spcBef>
                          <a:spcPts val="0"/>
                        </a:spcBef>
                        <a:spcAft>
                          <a:spcPts val="0"/>
                        </a:spcAft>
                        <a:buFont typeface="Symbol" panose="05050102010706020507" pitchFamily="18" charset="2"/>
                        <a:buChar char=""/>
                      </a:pPr>
                      <a:r>
                        <a:rPr lang="en-US" sz="1100" b="0" dirty="0">
                          <a:solidFill>
                            <a:schemeClr val="tx1"/>
                          </a:solidFill>
                          <a:effectLst/>
                          <a:latin typeface="Calibri" panose="020F0502020204030204" pitchFamily="34" charset="0"/>
                          <a:ea typeface="Times New Roman" panose="02020603050405020304" pitchFamily="18" charset="0"/>
                          <a:cs typeface="Arial" panose="020B0604020202020204" pitchFamily="34" charset="0"/>
                        </a:rPr>
                        <a:t>Woodshop</a:t>
                      </a:r>
                      <a:endParaRPr lang="en-US" sz="11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0000"/>
                        </a:lnSpc>
                        <a:spcBef>
                          <a:spcPts val="0"/>
                        </a:spcBef>
                        <a:spcAft>
                          <a:spcPts val="0"/>
                        </a:spcAft>
                        <a:buFont typeface="Symbol" panose="05050102010706020507" pitchFamily="18" charset="2"/>
                        <a:buChar char=""/>
                      </a:pPr>
                      <a:r>
                        <a:rPr lang="en-US" sz="1100" b="0" dirty="0">
                          <a:solidFill>
                            <a:schemeClr val="tx1"/>
                          </a:solidFill>
                          <a:effectLst/>
                          <a:latin typeface="Calibri" panose="020F0502020204030204" pitchFamily="34" charset="0"/>
                          <a:ea typeface="Times New Roman" panose="02020603050405020304" pitchFamily="18" charset="0"/>
                          <a:cs typeface="Arial" panose="020B0604020202020204" pitchFamily="34" charset="0"/>
                        </a:rPr>
                        <a:t>Yearbook</a:t>
                      </a:r>
                      <a:endParaRPr lang="en-US" sz="11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ts val="1560"/>
                        </a:lnSpc>
                        <a:spcBef>
                          <a:spcPts val="0"/>
                        </a:spcBef>
                        <a:spcAft>
                          <a:spcPts val="0"/>
                        </a:spcAft>
                      </a:pPr>
                      <a:r>
                        <a:rPr lang="en-US" sz="1100" b="0" dirty="0">
                          <a:solidFill>
                            <a:schemeClr val="tx1"/>
                          </a:solidFill>
                          <a:effectLst/>
                          <a:latin typeface="Calibri" panose="020F0502020204030204" pitchFamily="34" charset="0"/>
                          <a:ea typeface="Times New Roman" panose="02020603050405020304" pitchFamily="18" charset="0"/>
                          <a:cs typeface="Arial" panose="020B0604020202020204" pitchFamily="34" charset="0"/>
                        </a:rPr>
                        <a:t> </a:t>
                      </a:r>
                      <a:endParaRPr lang="en-US" sz="11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1E7E7"/>
                    </a:solidFill>
                  </a:tcPr>
                </a:tc>
                <a:extLst>
                  <a:ext uri="{0D108BD9-81ED-4DB2-BD59-A6C34878D82A}">
                    <a16:rowId xmlns:a16="http://schemas.microsoft.com/office/drawing/2014/main" val="3232316549"/>
                  </a:ext>
                </a:extLst>
              </a:tr>
            </a:tbl>
          </a:graphicData>
        </a:graphic>
      </p:graphicFrame>
    </p:spTree>
    <p:extLst>
      <p:ext uri="{BB962C8B-B14F-4D97-AF65-F5344CB8AC3E}">
        <p14:creationId xmlns:p14="http://schemas.microsoft.com/office/powerpoint/2010/main" val="29126729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6783368" cy="1143000"/>
          </a:xfrm>
        </p:spPr>
        <p:style>
          <a:lnRef idx="2">
            <a:schemeClr val="accent1">
              <a:shade val="50000"/>
            </a:schemeClr>
          </a:lnRef>
          <a:fillRef idx="1">
            <a:schemeClr val="accent1"/>
          </a:fillRef>
          <a:effectRef idx="0">
            <a:schemeClr val="accent1"/>
          </a:effectRef>
          <a:fontRef idx="minor">
            <a:schemeClr val="lt1"/>
          </a:fontRef>
        </p:style>
        <p:txBody>
          <a:bodyPr>
            <a:normAutofit fontScale="90000"/>
          </a:bodyPr>
          <a:lstStyle/>
          <a:p>
            <a:r>
              <a:rPr lang="en-US" dirty="0" smtClean="0">
                <a:solidFill>
                  <a:schemeClr val="bg1"/>
                </a:solidFill>
              </a:rPr>
              <a:t>Side By Side Site Comparison</a:t>
            </a:r>
            <a:endParaRPr lang="en-US" dirty="0">
              <a:solidFill>
                <a:schemeClr val="bg1"/>
              </a:solidFill>
            </a:endParaRPr>
          </a:p>
        </p:txBody>
      </p:sp>
      <p:pic>
        <p:nvPicPr>
          <p:cNvPr id="3" name="Picture 2" descr="MIP_block.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467599" y="152491"/>
            <a:ext cx="1418517" cy="1399853"/>
          </a:xfrm>
          <a:prstGeom prst="rect">
            <a:avLst/>
          </a:prstGeom>
        </p:spPr>
      </p:pic>
      <p:graphicFrame>
        <p:nvGraphicFramePr>
          <p:cNvPr id="7" name="Table 6"/>
          <p:cNvGraphicFramePr>
            <a:graphicFrameLocks noGrp="1"/>
          </p:cNvGraphicFramePr>
          <p:nvPr/>
        </p:nvGraphicFramePr>
        <p:xfrm>
          <a:off x="457200" y="1711925"/>
          <a:ext cx="8229600" cy="498853"/>
        </p:xfrm>
        <a:graphic>
          <a:graphicData uri="http://schemas.openxmlformats.org/drawingml/2006/table">
            <a:tbl>
              <a:tblPr firstRow="1" firstCol="1" bandRow="1">
                <a:tableStyleId>{5C22544A-7EE6-4342-B048-85BDC9FD1C3A}</a:tableStyleId>
              </a:tblPr>
              <a:tblGrid>
                <a:gridCol w="1349560">
                  <a:extLst>
                    <a:ext uri="{9D8B030D-6E8A-4147-A177-3AD203B41FA5}">
                      <a16:colId xmlns:a16="http://schemas.microsoft.com/office/drawing/2014/main" val="2786390298"/>
                    </a:ext>
                  </a:extLst>
                </a:gridCol>
                <a:gridCol w="3269997">
                  <a:extLst>
                    <a:ext uri="{9D8B030D-6E8A-4147-A177-3AD203B41FA5}">
                      <a16:colId xmlns:a16="http://schemas.microsoft.com/office/drawing/2014/main" val="2920725659"/>
                    </a:ext>
                  </a:extLst>
                </a:gridCol>
                <a:gridCol w="3610043">
                  <a:extLst>
                    <a:ext uri="{9D8B030D-6E8A-4147-A177-3AD203B41FA5}">
                      <a16:colId xmlns:a16="http://schemas.microsoft.com/office/drawing/2014/main" val="2764947091"/>
                    </a:ext>
                  </a:extLst>
                </a:gridCol>
              </a:tblGrid>
              <a:tr h="498853">
                <a:tc>
                  <a:txBody>
                    <a:bodyPr/>
                    <a:lstStyle/>
                    <a:p>
                      <a:pPr marL="0" marR="0">
                        <a:lnSpc>
                          <a:spcPts val="1560"/>
                        </a:lnSpc>
                        <a:spcBef>
                          <a:spcPts val="0"/>
                        </a:spcBef>
                        <a:spcAft>
                          <a:spcPts val="0"/>
                        </a:spcAft>
                      </a:pPr>
                      <a:r>
                        <a:rPr lang="en-US" sz="1300">
                          <a:effectLst/>
                        </a:rPr>
                        <a:t>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759" marR="63759" marT="0" marB="0"/>
                </a:tc>
                <a:tc>
                  <a:txBody>
                    <a:bodyPr/>
                    <a:lstStyle/>
                    <a:p>
                      <a:pPr marL="0" marR="0" algn="ctr">
                        <a:lnSpc>
                          <a:spcPts val="1560"/>
                        </a:lnSpc>
                        <a:spcBef>
                          <a:spcPts val="0"/>
                        </a:spcBef>
                        <a:spcAft>
                          <a:spcPts val="0"/>
                        </a:spcAft>
                      </a:pPr>
                      <a:r>
                        <a:rPr lang="en-US" sz="1300">
                          <a:effectLst/>
                        </a:rPr>
                        <a:t>CARL HANKEY K-8 SCHOOL</a:t>
                      </a:r>
                      <a:endParaRPr lang="en-US" sz="1000">
                        <a:effectLst/>
                      </a:endParaRPr>
                    </a:p>
                    <a:p>
                      <a:pPr marL="0" marR="0" algn="ctr">
                        <a:lnSpc>
                          <a:spcPts val="1560"/>
                        </a:lnSpc>
                        <a:spcBef>
                          <a:spcPts val="0"/>
                        </a:spcBef>
                        <a:spcAft>
                          <a:spcPts val="0"/>
                        </a:spcAft>
                      </a:pPr>
                      <a:r>
                        <a:rPr lang="en-US" sz="1000">
                          <a:effectLst/>
                        </a:rPr>
                        <a:t>27252 Nubles, Mission Viejo, CA 92692</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759" marR="63759" marT="0" marB="0"/>
                </a:tc>
                <a:tc>
                  <a:txBody>
                    <a:bodyPr/>
                    <a:lstStyle/>
                    <a:p>
                      <a:pPr marL="0" marR="0" algn="ctr">
                        <a:lnSpc>
                          <a:spcPts val="1560"/>
                        </a:lnSpc>
                        <a:spcBef>
                          <a:spcPts val="0"/>
                        </a:spcBef>
                        <a:spcAft>
                          <a:spcPts val="0"/>
                        </a:spcAft>
                      </a:pPr>
                      <a:r>
                        <a:rPr lang="en-US" sz="1300" dirty="0">
                          <a:effectLst/>
                        </a:rPr>
                        <a:t>NEWHART MIDDLE SCHOOL</a:t>
                      </a:r>
                      <a:endParaRPr lang="en-US" sz="1000" dirty="0">
                        <a:effectLst/>
                      </a:endParaRPr>
                    </a:p>
                    <a:p>
                      <a:pPr marL="0" marR="0" algn="ctr">
                        <a:lnSpc>
                          <a:spcPts val="1560"/>
                        </a:lnSpc>
                        <a:spcBef>
                          <a:spcPts val="0"/>
                        </a:spcBef>
                        <a:spcAft>
                          <a:spcPts val="0"/>
                        </a:spcAft>
                      </a:pPr>
                      <a:r>
                        <a:rPr lang="en-US" sz="1000" dirty="0">
                          <a:effectLst/>
                        </a:rPr>
                        <a:t>25001 Veterans Way, Mission Viejo, CA 92692</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3759" marR="63759" marT="0" marB="0"/>
                </a:tc>
                <a:extLst>
                  <a:ext uri="{0D108BD9-81ED-4DB2-BD59-A6C34878D82A}">
                    <a16:rowId xmlns:a16="http://schemas.microsoft.com/office/drawing/2014/main" val="2248472334"/>
                  </a:ext>
                </a:extLst>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1539364802"/>
              </p:ext>
            </p:extLst>
          </p:nvPr>
        </p:nvGraphicFramePr>
        <p:xfrm>
          <a:off x="457200" y="2440781"/>
          <a:ext cx="8229600" cy="3197098"/>
        </p:xfrm>
        <a:graphic>
          <a:graphicData uri="http://schemas.openxmlformats.org/drawingml/2006/table">
            <a:tbl>
              <a:tblPr firstRow="1" firstCol="1" bandRow="1">
                <a:tableStyleId>{5C22544A-7EE6-4342-B048-85BDC9FD1C3A}</a:tableStyleId>
              </a:tblPr>
              <a:tblGrid>
                <a:gridCol w="1349560">
                  <a:extLst>
                    <a:ext uri="{9D8B030D-6E8A-4147-A177-3AD203B41FA5}">
                      <a16:colId xmlns:a16="http://schemas.microsoft.com/office/drawing/2014/main" val="1422568675"/>
                    </a:ext>
                  </a:extLst>
                </a:gridCol>
                <a:gridCol w="3269997">
                  <a:extLst>
                    <a:ext uri="{9D8B030D-6E8A-4147-A177-3AD203B41FA5}">
                      <a16:colId xmlns:a16="http://schemas.microsoft.com/office/drawing/2014/main" val="3860232872"/>
                    </a:ext>
                  </a:extLst>
                </a:gridCol>
                <a:gridCol w="3610043">
                  <a:extLst>
                    <a:ext uri="{9D8B030D-6E8A-4147-A177-3AD203B41FA5}">
                      <a16:colId xmlns:a16="http://schemas.microsoft.com/office/drawing/2014/main" val="3513499388"/>
                    </a:ext>
                  </a:extLst>
                </a:gridCol>
              </a:tblGrid>
              <a:tr h="944574">
                <a:tc>
                  <a:txBody>
                    <a:bodyPr/>
                    <a:lstStyle/>
                    <a:p>
                      <a:pPr marL="0" marR="0">
                        <a:lnSpc>
                          <a:spcPts val="1560"/>
                        </a:lnSpc>
                        <a:spcBef>
                          <a:spcPts val="0"/>
                        </a:spcBef>
                        <a:spcAft>
                          <a:spcPts val="0"/>
                        </a:spcAft>
                      </a:pPr>
                      <a:r>
                        <a:rPr lang="en-US" sz="1000">
                          <a:effectLst/>
                        </a:rPr>
                        <a:t>Facilities</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759" marR="63759" marT="0" marB="0"/>
                </a:tc>
                <a:tc>
                  <a:txBody>
                    <a:bodyPr/>
                    <a:lstStyle/>
                    <a:p>
                      <a:pPr marL="0" marR="0">
                        <a:lnSpc>
                          <a:spcPts val="1560"/>
                        </a:lnSpc>
                        <a:spcBef>
                          <a:spcPts val="0"/>
                        </a:spcBef>
                        <a:spcAft>
                          <a:spcPts val="0"/>
                        </a:spcAft>
                      </a:pPr>
                      <a:r>
                        <a:rPr lang="en-US" sz="1000" b="0" dirty="0">
                          <a:solidFill>
                            <a:schemeClr val="tx1"/>
                          </a:solidFill>
                          <a:effectLst/>
                        </a:rPr>
                        <a:t>No Lockers</a:t>
                      </a:r>
                      <a:br>
                        <a:rPr lang="en-US" sz="1000" b="0" dirty="0">
                          <a:solidFill>
                            <a:schemeClr val="tx1"/>
                          </a:solidFill>
                          <a:effectLst/>
                        </a:rPr>
                      </a:br>
                      <a:r>
                        <a:rPr lang="en-US" sz="1000" b="0" dirty="0">
                          <a:solidFill>
                            <a:schemeClr val="tx1"/>
                          </a:solidFill>
                          <a:effectLst/>
                        </a:rPr>
                        <a:t>No PE lockers</a:t>
                      </a:r>
                    </a:p>
                    <a:p>
                      <a:pPr marL="0" marR="0">
                        <a:lnSpc>
                          <a:spcPts val="1560"/>
                        </a:lnSpc>
                        <a:spcBef>
                          <a:spcPts val="0"/>
                        </a:spcBef>
                        <a:spcAft>
                          <a:spcPts val="0"/>
                        </a:spcAft>
                      </a:pPr>
                      <a:r>
                        <a:rPr lang="en-US" sz="1000" b="0" dirty="0">
                          <a:solidFill>
                            <a:schemeClr val="tx1"/>
                          </a:solidFill>
                          <a:effectLst/>
                        </a:rPr>
                        <a:t>Lunchtime Sports</a:t>
                      </a:r>
                    </a:p>
                    <a:p>
                      <a:pPr marL="0" marR="0">
                        <a:lnSpc>
                          <a:spcPts val="1560"/>
                        </a:lnSpc>
                        <a:spcBef>
                          <a:spcPts val="0"/>
                        </a:spcBef>
                        <a:spcAft>
                          <a:spcPts val="0"/>
                        </a:spcAft>
                      </a:pPr>
                      <a:r>
                        <a:rPr lang="en-US" sz="1000" b="0" dirty="0">
                          <a:solidFill>
                            <a:schemeClr val="tx1"/>
                          </a:solidFill>
                          <a:effectLst/>
                        </a:rPr>
                        <a:t>No Gymnasium</a:t>
                      </a:r>
                    </a:p>
                    <a:p>
                      <a:pPr marL="0" marR="0">
                        <a:lnSpc>
                          <a:spcPts val="1560"/>
                        </a:lnSpc>
                        <a:spcBef>
                          <a:spcPts val="0"/>
                        </a:spcBef>
                        <a:spcAft>
                          <a:spcPts val="0"/>
                        </a:spcAft>
                      </a:pPr>
                      <a:r>
                        <a:rPr lang="en-US" sz="1000" b="0" dirty="0">
                          <a:solidFill>
                            <a:schemeClr val="tx1"/>
                          </a:solidFill>
                          <a:effectLst/>
                        </a:rPr>
                        <a:t>No Indoor Cafeteria</a:t>
                      </a:r>
                      <a:endParaRPr lang="en-US" sz="1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759" marR="63759" marT="0" marB="0">
                    <a:solidFill>
                      <a:srgbClr val="F1E7E7"/>
                    </a:solidFill>
                  </a:tcPr>
                </a:tc>
                <a:tc>
                  <a:txBody>
                    <a:bodyPr/>
                    <a:lstStyle/>
                    <a:p>
                      <a:pPr marL="0" marR="0">
                        <a:lnSpc>
                          <a:spcPts val="1560"/>
                        </a:lnSpc>
                        <a:spcBef>
                          <a:spcPts val="0"/>
                        </a:spcBef>
                        <a:spcAft>
                          <a:spcPts val="0"/>
                        </a:spcAft>
                      </a:pPr>
                      <a:r>
                        <a:rPr lang="en-US" sz="1000" b="0" dirty="0">
                          <a:solidFill>
                            <a:schemeClr val="tx1"/>
                          </a:solidFill>
                          <a:effectLst/>
                        </a:rPr>
                        <a:t>Lockers</a:t>
                      </a:r>
                    </a:p>
                    <a:p>
                      <a:pPr marL="0" marR="0">
                        <a:lnSpc>
                          <a:spcPts val="1560"/>
                        </a:lnSpc>
                        <a:spcBef>
                          <a:spcPts val="0"/>
                        </a:spcBef>
                        <a:spcAft>
                          <a:spcPts val="0"/>
                        </a:spcAft>
                      </a:pPr>
                      <a:r>
                        <a:rPr lang="en-US" sz="1000" b="0" dirty="0">
                          <a:solidFill>
                            <a:schemeClr val="tx1"/>
                          </a:solidFill>
                          <a:effectLst/>
                        </a:rPr>
                        <a:t>PE Lockers</a:t>
                      </a:r>
                    </a:p>
                    <a:p>
                      <a:pPr marL="0" marR="0">
                        <a:lnSpc>
                          <a:spcPts val="1560"/>
                        </a:lnSpc>
                        <a:spcBef>
                          <a:spcPts val="0"/>
                        </a:spcBef>
                        <a:spcAft>
                          <a:spcPts val="0"/>
                        </a:spcAft>
                      </a:pPr>
                      <a:r>
                        <a:rPr lang="en-US" sz="1000" b="0" dirty="0">
                          <a:solidFill>
                            <a:schemeClr val="tx1"/>
                          </a:solidFill>
                          <a:effectLst/>
                        </a:rPr>
                        <a:t>Lunchtime Sports</a:t>
                      </a:r>
                    </a:p>
                    <a:p>
                      <a:pPr marL="0" marR="0">
                        <a:lnSpc>
                          <a:spcPts val="1560"/>
                        </a:lnSpc>
                        <a:spcBef>
                          <a:spcPts val="0"/>
                        </a:spcBef>
                        <a:spcAft>
                          <a:spcPts val="0"/>
                        </a:spcAft>
                      </a:pPr>
                      <a:r>
                        <a:rPr lang="en-US" sz="1000" b="0" dirty="0">
                          <a:solidFill>
                            <a:schemeClr val="tx1"/>
                          </a:solidFill>
                          <a:effectLst/>
                        </a:rPr>
                        <a:t>No Gymnasium</a:t>
                      </a:r>
                    </a:p>
                    <a:p>
                      <a:pPr marL="0" marR="0">
                        <a:lnSpc>
                          <a:spcPts val="1560"/>
                        </a:lnSpc>
                        <a:spcBef>
                          <a:spcPts val="0"/>
                        </a:spcBef>
                        <a:spcAft>
                          <a:spcPts val="0"/>
                        </a:spcAft>
                      </a:pPr>
                      <a:r>
                        <a:rPr lang="en-US" sz="1000" b="0" dirty="0">
                          <a:solidFill>
                            <a:schemeClr val="tx1"/>
                          </a:solidFill>
                          <a:effectLst/>
                        </a:rPr>
                        <a:t>No Indoor Cafeteria</a:t>
                      </a:r>
                      <a:endParaRPr lang="en-US" sz="1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759" marR="63759" marT="0" marB="0">
                    <a:solidFill>
                      <a:srgbClr val="F1E7E7"/>
                    </a:solidFill>
                  </a:tcPr>
                </a:tc>
                <a:extLst>
                  <a:ext uri="{0D108BD9-81ED-4DB2-BD59-A6C34878D82A}">
                    <a16:rowId xmlns:a16="http://schemas.microsoft.com/office/drawing/2014/main" val="2969061195"/>
                  </a:ext>
                </a:extLst>
              </a:tr>
              <a:tr h="755659">
                <a:tc>
                  <a:txBody>
                    <a:bodyPr/>
                    <a:lstStyle/>
                    <a:p>
                      <a:pPr marL="0" marR="0">
                        <a:lnSpc>
                          <a:spcPts val="1560"/>
                        </a:lnSpc>
                        <a:spcBef>
                          <a:spcPts val="0"/>
                        </a:spcBef>
                        <a:spcAft>
                          <a:spcPts val="0"/>
                        </a:spcAft>
                      </a:pPr>
                      <a:r>
                        <a:rPr lang="en-US" sz="1000" dirty="0">
                          <a:effectLst/>
                        </a:rPr>
                        <a:t>Fundraising – Current Suggested Donations</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3759" marR="63759" marT="0" marB="0"/>
                </a:tc>
                <a:tc>
                  <a:txBody>
                    <a:bodyPr/>
                    <a:lstStyle/>
                    <a:p>
                      <a:pPr marL="0" marR="0">
                        <a:lnSpc>
                          <a:spcPts val="1560"/>
                        </a:lnSpc>
                        <a:spcBef>
                          <a:spcPts val="0"/>
                        </a:spcBef>
                        <a:spcAft>
                          <a:spcPts val="0"/>
                        </a:spcAft>
                      </a:pPr>
                      <a:r>
                        <a:rPr lang="en-US" sz="1000" dirty="0">
                          <a:effectLst/>
                        </a:rPr>
                        <a:t>Carl Hankey International Education Foundation (parent run organization to fund IB program) - $103 per student</a:t>
                      </a:r>
                    </a:p>
                    <a:p>
                      <a:pPr marL="0" marR="0">
                        <a:lnSpc>
                          <a:spcPts val="1560"/>
                        </a:lnSpc>
                        <a:spcBef>
                          <a:spcPts val="0"/>
                        </a:spcBef>
                        <a:spcAft>
                          <a:spcPts val="0"/>
                        </a:spcAft>
                      </a:pPr>
                      <a:r>
                        <a:rPr lang="en-US" sz="1000" dirty="0">
                          <a:effectLst/>
                        </a:rPr>
                        <a:t>PTA – $8/month per student</a:t>
                      </a:r>
                      <a:br>
                        <a:rPr lang="en-US" sz="1000" dirty="0">
                          <a:effectLst/>
                        </a:rPr>
                      </a:b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3759" marR="63759" marT="0" marB="0"/>
                </a:tc>
                <a:tc>
                  <a:txBody>
                    <a:bodyPr/>
                    <a:lstStyle/>
                    <a:p>
                      <a:pPr marL="0" marR="0">
                        <a:lnSpc>
                          <a:spcPts val="1560"/>
                        </a:lnSpc>
                        <a:spcBef>
                          <a:spcPts val="0"/>
                        </a:spcBef>
                        <a:spcAft>
                          <a:spcPts val="0"/>
                        </a:spcAft>
                      </a:pPr>
                      <a:r>
                        <a:rPr lang="en-US" sz="1000" dirty="0">
                          <a:effectLst/>
                        </a:rPr>
                        <a:t>PTA Membership - $15</a:t>
                      </a:r>
                    </a:p>
                    <a:p>
                      <a:pPr marL="0" marR="0">
                        <a:lnSpc>
                          <a:spcPts val="1560"/>
                        </a:lnSpc>
                        <a:spcBef>
                          <a:spcPts val="0"/>
                        </a:spcBef>
                        <a:spcAft>
                          <a:spcPts val="0"/>
                        </a:spcAft>
                      </a:pPr>
                      <a:r>
                        <a:rPr lang="en-US" sz="1000" dirty="0">
                          <a:effectLst/>
                        </a:rPr>
                        <a:t>PTA’s Partners in Education (main fundraiser and donation drive) - $100 per student</a:t>
                      </a:r>
                    </a:p>
                    <a:p>
                      <a:pPr marL="0" marR="0">
                        <a:lnSpc>
                          <a:spcPts val="1560"/>
                        </a:lnSpc>
                        <a:spcBef>
                          <a:spcPts val="0"/>
                        </a:spcBef>
                        <a:spcAft>
                          <a:spcPts val="0"/>
                        </a:spcAft>
                      </a:pPr>
                      <a:r>
                        <a:rPr lang="en-US" sz="1000" dirty="0">
                          <a:effectLst/>
                        </a:rPr>
                        <a:t> </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3759" marR="63759" marT="0" marB="0"/>
                </a:tc>
                <a:extLst>
                  <a:ext uri="{0D108BD9-81ED-4DB2-BD59-A6C34878D82A}">
                    <a16:rowId xmlns:a16="http://schemas.microsoft.com/office/drawing/2014/main" val="1273459251"/>
                  </a:ext>
                </a:extLst>
              </a:tr>
              <a:tr h="944574">
                <a:tc>
                  <a:txBody>
                    <a:bodyPr/>
                    <a:lstStyle/>
                    <a:p>
                      <a:pPr marL="0" marR="0">
                        <a:lnSpc>
                          <a:spcPts val="1560"/>
                        </a:lnSpc>
                        <a:spcBef>
                          <a:spcPts val="0"/>
                        </a:spcBef>
                        <a:spcAft>
                          <a:spcPts val="0"/>
                        </a:spcAft>
                      </a:pPr>
                      <a:r>
                        <a:rPr lang="en-US" sz="1000">
                          <a:effectLst/>
                        </a:rPr>
                        <a:t>Extended Care Options</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759" marR="63759" marT="0" marB="0"/>
                </a:tc>
                <a:tc>
                  <a:txBody>
                    <a:bodyPr/>
                    <a:lstStyle/>
                    <a:p>
                      <a:pPr marL="0" marR="0">
                        <a:lnSpc>
                          <a:spcPts val="1560"/>
                        </a:lnSpc>
                        <a:spcBef>
                          <a:spcPts val="0"/>
                        </a:spcBef>
                        <a:spcAft>
                          <a:spcPts val="0"/>
                        </a:spcAft>
                      </a:pPr>
                      <a:r>
                        <a:rPr lang="en-US" sz="1000" dirty="0">
                          <a:effectLst/>
                        </a:rPr>
                        <a:t>• City of Mission Viejo: https://econnect.cityofmissionviejo.org/Activities/ActivitiesAdvSearch.asp#top (search under Middle School)</a:t>
                      </a:r>
                    </a:p>
                    <a:p>
                      <a:pPr marL="0" marR="0">
                        <a:lnSpc>
                          <a:spcPts val="1560"/>
                        </a:lnSpc>
                        <a:spcBef>
                          <a:spcPts val="0"/>
                        </a:spcBef>
                        <a:spcAft>
                          <a:spcPts val="0"/>
                        </a:spcAft>
                      </a:pPr>
                      <a:r>
                        <a:rPr lang="en-US" sz="1000" dirty="0">
                          <a:effectLst/>
                        </a:rPr>
                        <a:t>• YMCA (located on campus) - https://chhawks.schoolloop.com/ymcainfo</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3759" marR="63759" marT="0" marB="0"/>
                </a:tc>
                <a:tc>
                  <a:txBody>
                    <a:bodyPr/>
                    <a:lstStyle/>
                    <a:p>
                      <a:pPr marL="0" marR="0">
                        <a:lnSpc>
                          <a:spcPts val="1560"/>
                        </a:lnSpc>
                        <a:spcBef>
                          <a:spcPts val="0"/>
                        </a:spcBef>
                        <a:spcAft>
                          <a:spcPts val="0"/>
                        </a:spcAft>
                      </a:pPr>
                      <a:r>
                        <a:rPr lang="en-US" sz="1000" dirty="0">
                          <a:effectLst/>
                        </a:rPr>
                        <a:t>• City of Mission Viejo - https://econnect.cityofmissionviejo.org/Activities/ActivitiesAdvSearch.asp#top (search under Middle School)</a:t>
                      </a:r>
                    </a:p>
                    <a:p>
                      <a:pPr marL="0" marR="0">
                        <a:lnSpc>
                          <a:spcPts val="1560"/>
                        </a:lnSpc>
                        <a:spcBef>
                          <a:spcPts val="0"/>
                        </a:spcBef>
                        <a:spcAft>
                          <a:spcPts val="0"/>
                        </a:spcAft>
                      </a:pPr>
                      <a:r>
                        <a:rPr lang="en-US" sz="1000" dirty="0">
                          <a:effectLst/>
                        </a:rPr>
                        <a:t>• </a:t>
                      </a:r>
                      <a:r>
                        <a:rPr lang="en-US" sz="1000" dirty="0" err="1">
                          <a:effectLst/>
                        </a:rPr>
                        <a:t>Outta</a:t>
                      </a:r>
                      <a:r>
                        <a:rPr lang="en-US" sz="1000" dirty="0">
                          <a:effectLst/>
                        </a:rPr>
                        <a:t> Bounds (located at </a:t>
                      </a:r>
                      <a:r>
                        <a:rPr lang="en-US" sz="1000" dirty="0" err="1">
                          <a:effectLst/>
                        </a:rPr>
                        <a:t>Potocki</a:t>
                      </a:r>
                      <a:r>
                        <a:rPr lang="en-US" sz="1000" dirty="0">
                          <a:effectLst/>
                        </a:rPr>
                        <a:t> Conference Center next to Newhart) - http://obevents.org/features/after-school/</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3759" marR="63759" marT="0" marB="0"/>
                </a:tc>
                <a:extLst>
                  <a:ext uri="{0D108BD9-81ED-4DB2-BD59-A6C34878D82A}">
                    <a16:rowId xmlns:a16="http://schemas.microsoft.com/office/drawing/2014/main" val="504213521"/>
                  </a:ext>
                </a:extLst>
              </a:tr>
            </a:tbl>
          </a:graphicData>
        </a:graphic>
      </p:graphicFrame>
    </p:spTree>
    <p:extLst>
      <p:ext uri="{BB962C8B-B14F-4D97-AF65-F5344CB8AC3E}">
        <p14:creationId xmlns:p14="http://schemas.microsoft.com/office/powerpoint/2010/main" val="1685412763"/>
      </p:ext>
    </p:extLst>
  </p:cSld>
  <p:clrMapOvr>
    <a:masterClrMapping/>
  </p:clrMapOvr>
</p:sld>
</file>

<file path=ppt/theme/theme1.xml><?xml version="1.0" encoding="utf-8"?>
<a:theme xmlns:a="http://schemas.openxmlformats.org/drawingml/2006/main" name="FoMIP">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Austin">
      <a:majorFont>
        <a:latin typeface="Century Gothic"/>
        <a:ea typeface=""/>
        <a:cs typeface=""/>
        <a:font script="Jpan" typeface="ＭＳ ゴシック"/>
        <a:font script="Hang" typeface="HY중고딕"/>
        <a:font script="Hans" typeface="微软雅黑"/>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微软雅黑"/>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FoMIP.thmx</Template>
  <TotalTime>3861</TotalTime>
  <Words>1686</Words>
  <Application>Microsoft Office PowerPoint</Application>
  <PresentationFormat>On-screen Show (4:3)</PresentationFormat>
  <Paragraphs>207</Paragraphs>
  <Slides>11</Slides>
  <Notes>9</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11</vt:i4>
      </vt:variant>
    </vt:vector>
  </HeadingPairs>
  <TitlesOfParts>
    <vt:vector size="18" baseType="lpstr">
      <vt:lpstr>Arial</vt:lpstr>
      <vt:lpstr>Calibri</vt:lpstr>
      <vt:lpstr>Century Gothic</vt:lpstr>
      <vt:lpstr>Courier New</vt:lpstr>
      <vt:lpstr>Symbol</vt:lpstr>
      <vt:lpstr>Times New Roman</vt:lpstr>
      <vt:lpstr>FoMIP</vt:lpstr>
      <vt:lpstr>Coffee Talk</vt:lpstr>
      <vt:lpstr>Middle School Site Selection Process</vt:lpstr>
      <vt:lpstr>Friends of MIP’s Role in Middle School Site Selection Process</vt:lpstr>
      <vt:lpstr>Side By Side Site Comparison</vt:lpstr>
      <vt:lpstr>Side By Side Site Comparison</vt:lpstr>
      <vt:lpstr>Side By Side Site Comparison</vt:lpstr>
      <vt:lpstr>Side By Side Site Comparison</vt:lpstr>
      <vt:lpstr>Side By Side Site Comparison</vt:lpstr>
      <vt:lpstr>Side By Side Site Comparison</vt:lpstr>
      <vt:lpstr>What’s Next?</vt:lpstr>
      <vt:lpstr>News &amp; Events</vt:lpstr>
    </vt:vector>
  </TitlesOfParts>
  <Company>DesignAura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2014/15 School Year</dc:title>
  <dc:creator>Laura Bratt</dc:creator>
  <cp:lastModifiedBy>Ami Barrett</cp:lastModifiedBy>
  <cp:revision>72</cp:revision>
  <cp:lastPrinted>2014-09-25T04:31:58Z</cp:lastPrinted>
  <dcterms:created xsi:type="dcterms:W3CDTF">2014-09-08T18:10:18Z</dcterms:created>
  <dcterms:modified xsi:type="dcterms:W3CDTF">2016-02-22T07:11:41Z</dcterms:modified>
</cp:coreProperties>
</file>